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notesSlides/notesSlide8.xml" ContentType="application/vnd.openxmlformats-officedocument.presentationml.notesSlide+xml"/>
  <Override PartName="/ppt/webextensions/webextension5.xml" ContentType="application/vnd.ms-office.webextension+xml"/>
  <Override PartName="/ppt/webextensions/webextension6.xml" ContentType="application/vnd.ms-office.webextension+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webextensions/webextension7.xml" ContentType="application/vnd.ms-office.webextensio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8.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webextensions/webextension9.xml" ContentType="application/vnd.ms-office.webextension+xml"/>
  <Override PartName="/ppt/webextensions/webextension10.xml" ContentType="application/vnd.ms-office.webextension+xml"/>
  <Override PartName="/ppt/webextensions/webextension11.xml" ContentType="application/vnd.ms-office.webextension+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2" r:id="rId5"/>
    <p:sldMasterId id="2147483812" r:id="rId6"/>
    <p:sldMasterId id="2147483802" r:id="rId7"/>
    <p:sldMasterId id="2147483785" r:id="rId8"/>
    <p:sldMasterId id="2147483773" r:id="rId9"/>
    <p:sldMasterId id="2147483774" r:id="rId10"/>
  </p:sldMasterIdLst>
  <p:notesMasterIdLst>
    <p:notesMasterId r:id="rId53"/>
  </p:notesMasterIdLst>
  <p:sldIdLst>
    <p:sldId id="256" r:id="rId11"/>
    <p:sldId id="867" r:id="rId12"/>
    <p:sldId id="5071" r:id="rId13"/>
    <p:sldId id="5072" r:id="rId14"/>
    <p:sldId id="5065" r:id="rId15"/>
    <p:sldId id="5067" r:id="rId16"/>
    <p:sldId id="5069" r:id="rId17"/>
    <p:sldId id="3833" r:id="rId18"/>
    <p:sldId id="5070" r:id="rId19"/>
    <p:sldId id="5073" r:id="rId20"/>
    <p:sldId id="5074" r:id="rId21"/>
    <p:sldId id="912" r:id="rId22"/>
    <p:sldId id="1153" r:id="rId23"/>
    <p:sldId id="5075" r:id="rId24"/>
    <p:sldId id="5076" r:id="rId25"/>
    <p:sldId id="4987" r:id="rId26"/>
    <p:sldId id="4988" r:id="rId27"/>
    <p:sldId id="4989" r:id="rId28"/>
    <p:sldId id="4995" r:id="rId29"/>
    <p:sldId id="4992" r:id="rId30"/>
    <p:sldId id="5009" r:id="rId31"/>
    <p:sldId id="5010" r:id="rId32"/>
    <p:sldId id="5011" r:id="rId33"/>
    <p:sldId id="5077" r:id="rId34"/>
    <p:sldId id="5006" r:id="rId35"/>
    <p:sldId id="4996" r:id="rId36"/>
    <p:sldId id="5018" r:id="rId37"/>
    <p:sldId id="5078" r:id="rId38"/>
    <p:sldId id="5060" r:id="rId39"/>
    <p:sldId id="4997" r:id="rId40"/>
    <p:sldId id="4998" r:id="rId41"/>
    <p:sldId id="5068" r:id="rId42"/>
    <p:sldId id="1145" r:id="rId43"/>
    <p:sldId id="5079" r:id="rId44"/>
    <p:sldId id="5080" r:id="rId45"/>
    <p:sldId id="5081" r:id="rId46"/>
    <p:sldId id="5052" r:id="rId47"/>
    <p:sldId id="5053" r:id="rId48"/>
    <p:sldId id="5054" r:id="rId49"/>
    <p:sldId id="5055" r:id="rId50"/>
    <p:sldId id="5058" r:id="rId51"/>
    <p:sldId id="263"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19F9815-4170-4C56-81FA-AD15AB37247E}">
          <p14:sldIdLst>
            <p14:sldId id="256"/>
            <p14:sldId id="867"/>
            <p14:sldId id="5071"/>
            <p14:sldId id="5072"/>
            <p14:sldId id="5065"/>
            <p14:sldId id="5067"/>
            <p14:sldId id="5069"/>
            <p14:sldId id="3833"/>
            <p14:sldId id="5070"/>
          </p14:sldIdLst>
        </p14:section>
        <p14:section name="1. Regels voor het bepalen van de afbakeningen van de zone van het werk" id="{6B267A35-47E6-477F-8049-28EF618BCC85}">
          <p14:sldIdLst>
            <p14:sldId id="5073"/>
            <p14:sldId id="5074"/>
            <p14:sldId id="912"/>
            <p14:sldId id="1153"/>
            <p14:sldId id="5075"/>
            <p14:sldId id="5076"/>
            <p14:sldId id="4987"/>
            <p14:sldId id="4988"/>
            <p14:sldId id="4989"/>
            <p14:sldId id="4995"/>
            <p14:sldId id="4992"/>
            <p14:sldId id="5009"/>
            <p14:sldId id="5010"/>
            <p14:sldId id="5011"/>
            <p14:sldId id="5077"/>
            <p14:sldId id="5006"/>
            <p14:sldId id="4996"/>
            <p14:sldId id="5018"/>
            <p14:sldId id="5078"/>
            <p14:sldId id="5060"/>
            <p14:sldId id="4997"/>
            <p14:sldId id="4998"/>
            <p14:sldId id="5068"/>
          </p14:sldIdLst>
        </p14:section>
        <p14:section name="3. Naspeurbaarheid van de toepassing van andere beveiligingsmaatregelen" id="{F708E1DB-E8B2-42A3-8C50-793A797A684D}">
          <p14:sldIdLst>
            <p14:sldId id="1145"/>
            <p14:sldId id="5079"/>
            <p14:sldId id="5080"/>
            <p14:sldId id="5081"/>
            <p14:sldId id="5052"/>
            <p14:sldId id="5053"/>
            <p14:sldId id="5054"/>
            <p14:sldId id="5055"/>
          </p14:sldIdLst>
        </p14:section>
        <p14:section name="Conclusie" id="{838971AD-40CA-47D2-871E-8F5A0C92ED56}">
          <p14:sldIdLst>
            <p14:sldId id="5058"/>
            <p14:sldId id="263"/>
          </p14:sldIdLst>
        </p14:section>
      </p14:sectionLst>
    </p:ext>
    <p:ext uri="{EFAFB233-063F-42B5-8137-9DF3F51BA10A}">
      <p15:sldGuideLst xmlns:p15="http://schemas.microsoft.com/office/powerpoint/2012/main">
        <p15:guide id="1" orient="horz" pos="799" userDrawn="1">
          <p15:clr>
            <a:srgbClr val="A4A3A4"/>
          </p15:clr>
        </p15:guide>
        <p15:guide id="2" pos="3840" userDrawn="1">
          <p15:clr>
            <a:srgbClr val="A4A3A4"/>
          </p15:clr>
        </p15:guide>
        <p15:guide id="3" pos="415" userDrawn="1">
          <p15:clr>
            <a:srgbClr val="A4A3A4"/>
          </p15:clr>
        </p15:guide>
        <p15:guide id="4" pos="72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5BEAB-0F7C-F01B-8BBD-8B4AA592DBDE}" name="Campet Simon" initials="CS" userId="S::simon.campet@infrabel.be::5f4507e4-a304-492b-a660-ef8bdaf71d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pet Simon" initials="CS [2]" lastIdx="48" clrIdx="0">
    <p:extLst>
      <p:ext uri="{19B8F6BF-5375-455C-9EA6-DF929625EA0E}">
        <p15:presenceInfo xmlns:p15="http://schemas.microsoft.com/office/powerpoint/2012/main" userId="S::simon.campet@infrabel.be::5f4507e4-a304-492b-a660-ef8bdaf71da1" providerId="AD"/>
      </p:ext>
    </p:extLst>
  </p:cmAuthor>
  <p:cmAuthor id="2" name="Festjens Ilse" initials="FI" lastIdx="2" clrIdx="1">
    <p:extLst>
      <p:ext uri="{19B8F6BF-5375-455C-9EA6-DF929625EA0E}">
        <p15:presenceInfo xmlns:p15="http://schemas.microsoft.com/office/powerpoint/2012/main" userId="S::ilse.festjens@infrabel.be::814ed69a-9136-4fbe-b9cf-b25332840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A53"/>
    <a:srgbClr val="ECF2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02C84-F69E-401E-9FC4-5969ED248C04}" v="6" dt="2024-10-09T14:17:40.128"/>
    <p1510:client id="{E8675042-7160-413A-8276-A666D5FBE8ED}" v="14" dt="2024-10-09T09:29:53.8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0983" autoAdjust="0"/>
  </p:normalViewPr>
  <p:slideViewPr>
    <p:cSldViewPr snapToGrid="0">
      <p:cViewPr varScale="1">
        <p:scale>
          <a:sx n="79" d="100"/>
          <a:sy n="79" d="100"/>
        </p:scale>
        <p:origin x="1842" y="90"/>
      </p:cViewPr>
      <p:guideLst>
        <p:guide orient="horz" pos="799"/>
        <p:guide pos="3840"/>
        <p:guide pos="415"/>
        <p:guide pos="7265"/>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Bock Yves" userId="4c265756-6614-46da-8301-dd82299c0ff9" providerId="ADAL" clId="{BDD02C84-F69E-401E-9FC4-5969ED248C04}"/>
    <pc:docChg chg="custSel modSld">
      <pc:chgData name="De Bock Yves" userId="4c265756-6614-46da-8301-dd82299c0ff9" providerId="ADAL" clId="{BDD02C84-F69E-401E-9FC4-5969ED248C04}" dt="2024-10-10T08:13:54.619" v="34" actId="20577"/>
      <pc:docMkLst>
        <pc:docMk/>
      </pc:docMkLst>
      <pc:sldChg chg="modSp mod">
        <pc:chgData name="De Bock Yves" userId="4c265756-6614-46da-8301-dd82299c0ff9" providerId="ADAL" clId="{BDD02C84-F69E-401E-9FC4-5969ED248C04}" dt="2024-10-10T08:13:54.619" v="34" actId="20577"/>
        <pc:sldMkLst>
          <pc:docMk/>
          <pc:sldMk cId="3544088066" sldId="256"/>
        </pc:sldMkLst>
        <pc:spChg chg="mod">
          <ac:chgData name="De Bock Yves" userId="4c265756-6614-46da-8301-dd82299c0ff9" providerId="ADAL" clId="{BDD02C84-F69E-401E-9FC4-5969ED248C04}" dt="2024-10-10T08:13:54.619" v="34" actId="20577"/>
          <ac:spMkLst>
            <pc:docMk/>
            <pc:sldMk cId="3544088066" sldId="256"/>
            <ac:spMk id="2" creationId="{00000000-0000-0000-0000-000000000000}"/>
          </ac:spMkLst>
        </pc:spChg>
      </pc:sldChg>
      <pc:sldChg chg="modSp mod modNotesTx">
        <pc:chgData name="De Bock Yves" userId="4c265756-6614-46da-8301-dd82299c0ff9" providerId="ADAL" clId="{BDD02C84-F69E-401E-9FC4-5969ED248C04}" dt="2024-10-09T13:48:40.093" v="5"/>
        <pc:sldMkLst>
          <pc:docMk/>
          <pc:sldMk cId="3011532815" sldId="867"/>
        </pc:sldMkLst>
        <pc:spChg chg="mod">
          <ac:chgData name="De Bock Yves" userId="4c265756-6614-46da-8301-dd82299c0ff9" providerId="ADAL" clId="{BDD02C84-F69E-401E-9FC4-5969ED248C04}" dt="2024-10-09T13:47:59.690" v="4" actId="20577"/>
          <ac:spMkLst>
            <pc:docMk/>
            <pc:sldMk cId="3011532815" sldId="867"/>
            <ac:spMk id="7" creationId="{4BD88E6B-43B5-4906-B46E-EB2D0EC4356E}"/>
          </ac:spMkLst>
        </pc:spChg>
        <pc:spChg chg="mod">
          <ac:chgData name="De Bock Yves" userId="4c265756-6614-46da-8301-dd82299c0ff9" providerId="ADAL" clId="{BDD02C84-F69E-401E-9FC4-5969ED248C04}" dt="2024-10-09T13:47:57.141" v="2" actId="20577"/>
          <ac:spMkLst>
            <pc:docMk/>
            <pc:sldMk cId="3011532815" sldId="867"/>
            <ac:spMk id="8" creationId="{6BF25520-7532-441B-ABB2-AD0A736319EE}"/>
          </ac:spMkLst>
        </pc:spChg>
      </pc:sldChg>
      <pc:sldChg chg="modSp mod">
        <pc:chgData name="De Bock Yves" userId="4c265756-6614-46da-8301-dd82299c0ff9" providerId="ADAL" clId="{BDD02C84-F69E-401E-9FC4-5969ED248C04}" dt="2024-10-09T13:56:22.700" v="18" actId="113"/>
        <pc:sldMkLst>
          <pc:docMk/>
          <pc:sldMk cId="1239959389" sldId="1153"/>
        </pc:sldMkLst>
        <pc:spChg chg="mod">
          <ac:chgData name="De Bock Yves" userId="4c265756-6614-46da-8301-dd82299c0ff9" providerId="ADAL" clId="{BDD02C84-F69E-401E-9FC4-5969ED248C04}" dt="2024-10-09T13:56:22.700" v="18" actId="113"/>
          <ac:spMkLst>
            <pc:docMk/>
            <pc:sldMk cId="1239959389" sldId="1153"/>
            <ac:spMk id="5" creationId="{A6CEBBD8-BF21-4041-BA61-43723A5EF034}"/>
          </ac:spMkLst>
        </pc:spChg>
        <pc:spChg chg="mod">
          <ac:chgData name="De Bock Yves" userId="4c265756-6614-46da-8301-dd82299c0ff9" providerId="ADAL" clId="{BDD02C84-F69E-401E-9FC4-5969ED248C04}" dt="2024-10-09T13:55:44.016" v="12" actId="5793"/>
          <ac:spMkLst>
            <pc:docMk/>
            <pc:sldMk cId="1239959389" sldId="1153"/>
            <ac:spMk id="24" creationId="{BBE90477-14CF-4132-90EC-705F1F42F051}"/>
          </ac:spMkLst>
        </pc:spChg>
      </pc:sldChg>
      <pc:sldChg chg="modSp mod">
        <pc:chgData name="De Bock Yves" userId="4c265756-6614-46da-8301-dd82299c0ff9" providerId="ADAL" clId="{BDD02C84-F69E-401E-9FC4-5969ED248C04}" dt="2024-10-09T14:00:02.786" v="19" actId="207"/>
        <pc:sldMkLst>
          <pc:docMk/>
          <pc:sldMk cId="1516249591" sldId="4987"/>
        </pc:sldMkLst>
        <pc:spChg chg="mod">
          <ac:chgData name="De Bock Yves" userId="4c265756-6614-46da-8301-dd82299c0ff9" providerId="ADAL" clId="{BDD02C84-F69E-401E-9FC4-5969ED248C04}" dt="2024-10-09T14:00:02.786" v="19" actId="207"/>
          <ac:spMkLst>
            <pc:docMk/>
            <pc:sldMk cId="1516249591" sldId="4987"/>
            <ac:spMk id="5" creationId="{A6CEBBD8-BF21-4041-BA61-43723A5EF034}"/>
          </ac:spMkLst>
        </pc:spChg>
      </pc:sldChg>
      <pc:sldChg chg="modSp mod">
        <pc:chgData name="De Bock Yves" userId="4c265756-6614-46da-8301-dd82299c0ff9" providerId="ADAL" clId="{BDD02C84-F69E-401E-9FC4-5969ED248C04}" dt="2024-10-09T14:03:25.924" v="20" actId="207"/>
        <pc:sldMkLst>
          <pc:docMk/>
          <pc:sldMk cId="466814907" sldId="4988"/>
        </pc:sldMkLst>
        <pc:spChg chg="mod">
          <ac:chgData name="De Bock Yves" userId="4c265756-6614-46da-8301-dd82299c0ff9" providerId="ADAL" clId="{BDD02C84-F69E-401E-9FC4-5969ED248C04}" dt="2024-10-09T14:03:25.924" v="20" actId="207"/>
          <ac:spMkLst>
            <pc:docMk/>
            <pc:sldMk cId="466814907" sldId="4988"/>
            <ac:spMk id="5" creationId="{A6CEBBD8-BF21-4041-BA61-43723A5EF034}"/>
          </ac:spMkLst>
        </pc:spChg>
      </pc:sldChg>
      <pc:sldChg chg="modSp">
        <pc:chgData name="De Bock Yves" userId="4c265756-6614-46da-8301-dd82299c0ff9" providerId="ADAL" clId="{BDD02C84-F69E-401E-9FC4-5969ED248C04}" dt="2024-10-09T14:14:37.633" v="22" actId="20577"/>
        <pc:sldMkLst>
          <pc:docMk/>
          <pc:sldMk cId="702345123" sldId="4992"/>
        </pc:sldMkLst>
        <pc:spChg chg="mod">
          <ac:chgData name="De Bock Yves" userId="4c265756-6614-46da-8301-dd82299c0ff9" providerId="ADAL" clId="{BDD02C84-F69E-401E-9FC4-5969ED248C04}" dt="2024-10-09T14:14:37.633" v="22" actId="20577"/>
          <ac:spMkLst>
            <pc:docMk/>
            <pc:sldMk cId="702345123" sldId="4992"/>
            <ac:spMk id="19" creationId="{D3265153-9347-469E-862D-E511C2EDFF73}"/>
          </ac:spMkLst>
        </pc:spChg>
      </pc:sldChg>
      <pc:sldChg chg="modSp">
        <pc:chgData name="De Bock Yves" userId="4c265756-6614-46da-8301-dd82299c0ff9" providerId="ADAL" clId="{BDD02C84-F69E-401E-9FC4-5969ED248C04}" dt="2024-10-09T14:17:40.127" v="26" actId="20577"/>
        <pc:sldMkLst>
          <pc:docMk/>
          <pc:sldMk cId="532170866" sldId="4996"/>
        </pc:sldMkLst>
        <pc:spChg chg="mod">
          <ac:chgData name="De Bock Yves" userId="4c265756-6614-46da-8301-dd82299c0ff9" providerId="ADAL" clId="{BDD02C84-F69E-401E-9FC4-5969ED248C04}" dt="2024-10-09T14:17:40.127" v="26" actId="20577"/>
          <ac:spMkLst>
            <pc:docMk/>
            <pc:sldMk cId="532170866" sldId="4996"/>
            <ac:spMk id="19" creationId="{D3265153-9347-469E-862D-E511C2EDFF73}"/>
          </ac:spMkLst>
        </pc:spChg>
      </pc:sldChg>
      <pc:sldChg chg="modSp mod">
        <pc:chgData name="De Bock Yves" userId="4c265756-6614-46da-8301-dd82299c0ff9" providerId="ADAL" clId="{BDD02C84-F69E-401E-9FC4-5969ED248C04}" dt="2024-10-09T14:50:22.639" v="29" actId="113"/>
        <pc:sldMkLst>
          <pc:docMk/>
          <pc:sldMk cId="1035642198" sldId="5010"/>
        </pc:sldMkLst>
        <pc:spChg chg="mod">
          <ac:chgData name="De Bock Yves" userId="4c265756-6614-46da-8301-dd82299c0ff9" providerId="ADAL" clId="{BDD02C84-F69E-401E-9FC4-5969ED248C04}" dt="2024-10-09T14:50:22.639" v="29" actId="113"/>
          <ac:spMkLst>
            <pc:docMk/>
            <pc:sldMk cId="1035642198" sldId="5010"/>
            <ac:spMk id="4" creationId="{00000000-0000-0000-0000-000000000000}"/>
          </ac:spMkLst>
        </pc:spChg>
      </pc:sldChg>
      <pc:sldChg chg="modSp mod">
        <pc:chgData name="De Bock Yves" userId="4c265756-6614-46da-8301-dd82299c0ff9" providerId="ADAL" clId="{BDD02C84-F69E-401E-9FC4-5969ED248C04}" dt="2024-10-09T14:55:58.336" v="32" actId="20577"/>
        <pc:sldMkLst>
          <pc:docMk/>
          <pc:sldMk cId="784024135" sldId="5011"/>
        </pc:sldMkLst>
        <pc:spChg chg="mod">
          <ac:chgData name="De Bock Yves" userId="4c265756-6614-46da-8301-dd82299c0ff9" providerId="ADAL" clId="{BDD02C84-F69E-401E-9FC4-5969ED248C04}" dt="2024-10-09T14:55:58.336" v="32" actId="20577"/>
          <ac:spMkLst>
            <pc:docMk/>
            <pc:sldMk cId="784024135" sldId="5011"/>
            <ac:spMk id="4" creationId="{00000000-0000-0000-0000-000000000000}"/>
          </ac:spMkLst>
        </pc:spChg>
      </pc:sldChg>
      <pc:sldChg chg="modSp mod">
        <pc:chgData name="De Bock Yves" userId="4c265756-6614-46da-8301-dd82299c0ff9" providerId="ADAL" clId="{BDD02C84-F69E-401E-9FC4-5969ED248C04}" dt="2024-10-09T14:18:21.872" v="28" actId="20577"/>
        <pc:sldMkLst>
          <pc:docMk/>
          <pc:sldMk cId="3562914294" sldId="5018"/>
        </pc:sldMkLst>
        <pc:spChg chg="mod">
          <ac:chgData name="De Bock Yves" userId="4c265756-6614-46da-8301-dd82299c0ff9" providerId="ADAL" clId="{BDD02C84-F69E-401E-9FC4-5969ED248C04}" dt="2024-10-09T14:18:21.872" v="28" actId="20577"/>
          <ac:spMkLst>
            <pc:docMk/>
            <pc:sldMk cId="3562914294" sldId="5018"/>
            <ac:spMk id="17" creationId="{947B6ECD-5013-48FE-9562-431757187442}"/>
          </ac:spMkLst>
        </pc:spChg>
      </pc:sldChg>
    </pc:docChg>
  </pc:docChgLst>
  <pc:docChgLst>
    <pc:chgData name="Fux Guy" userId="6e610901-c20e-4d73-94c8-aef710defb80" providerId="ADAL" clId="{E7B5BDDC-B3C3-4804-B98F-89272AA25914}"/>
    <pc:docChg chg="custSel modSld sldOrd">
      <pc:chgData name="Fux Guy" userId="6e610901-c20e-4d73-94c8-aef710defb80" providerId="ADAL" clId="{E7B5BDDC-B3C3-4804-B98F-89272AA25914}" dt="2024-10-09T12:53:36.540" v="4" actId="478"/>
      <pc:docMkLst>
        <pc:docMk/>
      </pc:docMkLst>
      <pc:sldChg chg="delSp mod delAnim">
        <pc:chgData name="Fux Guy" userId="6e610901-c20e-4d73-94c8-aef710defb80" providerId="ADAL" clId="{E7B5BDDC-B3C3-4804-B98F-89272AA25914}" dt="2024-10-09T12:53:36.540" v="4" actId="478"/>
        <pc:sldMkLst>
          <pc:docMk/>
          <pc:sldMk cId="702345123" sldId="4992"/>
        </pc:sldMkLst>
        <pc:spChg chg="del">
          <ac:chgData name="Fux Guy" userId="6e610901-c20e-4d73-94c8-aef710defb80" providerId="ADAL" clId="{E7B5BDDC-B3C3-4804-B98F-89272AA25914}" dt="2024-10-09T12:53:36.540" v="4" actId="478"/>
          <ac:spMkLst>
            <pc:docMk/>
            <pc:sldMk cId="702345123" sldId="4992"/>
            <ac:spMk id="2" creationId="{00000000-0000-0000-0000-000000000000}"/>
          </ac:spMkLst>
        </pc:spChg>
      </pc:sldChg>
      <pc:sldChg chg="ord">
        <pc:chgData name="Fux Guy" userId="6e610901-c20e-4d73-94c8-aef710defb80" providerId="ADAL" clId="{E7B5BDDC-B3C3-4804-B98F-89272AA25914}" dt="2024-10-09T12:37:49.668" v="1"/>
        <pc:sldMkLst>
          <pc:docMk/>
          <pc:sldMk cId="926407087" sldId="5075"/>
        </pc:sldMkLst>
      </pc:sldChg>
      <pc:sldChg chg="ord">
        <pc:chgData name="Fux Guy" userId="6e610901-c20e-4d73-94c8-aef710defb80" providerId="ADAL" clId="{E7B5BDDC-B3C3-4804-B98F-89272AA25914}" dt="2024-10-09T12:38:00.224" v="3"/>
        <pc:sldMkLst>
          <pc:docMk/>
          <pc:sldMk cId="888165105" sldId="507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640B5-F1E4-CB44-89AF-B521291F69F7}" type="datetimeFigureOut">
              <a:rPr lang="nl-BE" smtClean="0"/>
              <a:t>10/10/2024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A393-39A7-5C44-9942-E5E6E3DB97A7}" type="slidenum">
              <a:rPr lang="nl-BE" smtClean="0"/>
              <a:t>‹nr.›</a:t>
            </a:fld>
            <a:endParaRPr lang="nl-BE"/>
          </a:p>
        </p:txBody>
      </p:sp>
    </p:spTree>
    <p:extLst>
      <p:ext uri="{BB962C8B-B14F-4D97-AF65-F5344CB8AC3E}">
        <p14:creationId xmlns:p14="http://schemas.microsoft.com/office/powerpoint/2010/main" val="375922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1</a:t>
            </a:fld>
            <a:endParaRPr lang="nl-BE"/>
          </a:p>
        </p:txBody>
      </p:sp>
    </p:spTree>
    <p:extLst>
      <p:ext uri="{BB962C8B-B14F-4D97-AF65-F5344CB8AC3E}">
        <p14:creationId xmlns:p14="http://schemas.microsoft.com/office/powerpoint/2010/main" val="39710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779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405301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DAT HAD OOK EEN WOOCLAP KUNNEN ZIJN</a:t>
            </a:r>
          </a:p>
          <a:p>
            <a:pPr marL="0" lvl="0" indent="0" fontAlgn="base">
              <a:lnSpc>
                <a:spcPct val="115000"/>
              </a:lnSpc>
              <a:buSzPts val="1400"/>
              <a:buFont typeface="+mj-lt"/>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WIE KRIJGT ALTIJD DEZE DOCUMENTEN????</a:t>
            </a:r>
          </a:p>
          <a:p>
            <a:pPr marL="0" lvl="0" indent="0" fontAlgn="base">
              <a:lnSpc>
                <a:spcPct val="115000"/>
              </a:lnSpc>
              <a:buSzPts val="1400"/>
              <a:buFont typeface="+mj-lt"/>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WIE NOOIT</a:t>
            </a:r>
          </a:p>
          <a:p>
            <a:pPr marL="0" lvl="0" indent="0" fontAlgn="base">
              <a:lnSpc>
                <a:spcPct val="115000"/>
              </a:lnSpc>
              <a:buSzPts val="1400"/>
              <a:buFont typeface="+mj-lt"/>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WIE SOMS</a:t>
            </a:r>
          </a:p>
        </p:txBody>
      </p:sp>
    </p:spTree>
    <p:extLst>
      <p:ext uri="{BB962C8B-B14F-4D97-AF65-F5344CB8AC3E}">
        <p14:creationId xmlns:p14="http://schemas.microsoft.com/office/powerpoint/2010/main" val="292444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3. PRE-JOB BRIEFING DU PERSONNEL “ENTREPRENEUR ”</a:t>
            </a:r>
            <a:endParaRPr lang="fr-FR"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100" dirty="0">
                <a:effectLst/>
                <a:latin typeface="Calibri" panose="020F0502020204030204" pitchFamily="34" charset="0"/>
                <a:ea typeface="Calibri" panose="020F0502020204030204" pitchFamily="34" charset="0"/>
                <a:cs typeface="Times New Roman" panose="02020603050405020304" pitchFamily="18" charset="0"/>
              </a:rPr>
              <a:t>L’entrepreneur est responsable de l’information de son personnel et de celui de ses sous-traitants et en définit les modalités pratiques. </a:t>
            </a:r>
          </a:p>
          <a:p>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100" dirty="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dirty="0">
                <a:effectLst/>
                <a:latin typeface="Calibri" panose="020F0502020204030204" pitchFamily="34" charset="0"/>
                <a:ea typeface="Calibri" panose="020F0502020204030204" pitchFamily="34" charset="0"/>
                <a:cs typeface="Times New Roman" panose="02020603050405020304" pitchFamily="18" charset="0"/>
              </a:rPr>
              <a:t> recommande la tenue d’un ‘’PRE-JOB BRIEFING’’ du personnel par le chef de travail de l’entrepreneur portant, au minimum sur les points suivants : </a:t>
            </a:r>
          </a:p>
          <a:p>
            <a:pPr marL="342900" lvl="0" indent="-342900" algn="just">
              <a:buFont typeface="Times New Roman" panose="02020603050405020304" pitchFamily="18" charset="0"/>
              <a:buChar char="-"/>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Nature des travaux, moyens d’exécution mis en œuvre ;</a:t>
            </a:r>
          </a:p>
          <a:p>
            <a:pPr marL="342900" lvl="0" indent="-342900" algn="just">
              <a:buFont typeface="Times New Roman" panose="02020603050405020304" pitchFamily="18" charset="0"/>
              <a:buChar char="-"/>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Instructions de sécurité: modalités de communication pour le démarrage et l’arrêt des activités, les mesures de sécurité en vigueur ;</a:t>
            </a:r>
          </a:p>
          <a:p>
            <a:pPr marL="342900" lvl="0" indent="-342900" algn="just">
              <a:buFont typeface="Times New Roman" panose="02020603050405020304" pitchFamily="18" charset="0"/>
              <a:buChar char="-"/>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Limites de la zone de travail – modalités d’accès ;</a:t>
            </a:r>
          </a:p>
          <a:p>
            <a:pPr marL="342900" lvl="0" indent="-342900" algn="just">
              <a:buFont typeface="Times New Roman" panose="02020603050405020304" pitchFamily="18" charset="0"/>
              <a:buChar char="-"/>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Rappel des dispositions en lien avec </a:t>
            </a:r>
            <a:r>
              <a:rPr lang="fr-FR" sz="1100" u="sng" dirty="0">
                <a:effectLst/>
                <a:latin typeface="Calibri" panose="020F0502020204030204" pitchFamily="34" charset="0"/>
                <a:ea typeface="Times New Roman" panose="02020603050405020304" pitchFamily="18" charset="0"/>
                <a:cs typeface="Times New Roman" panose="02020603050405020304" pitchFamily="18" charset="0"/>
              </a:rPr>
              <a:t>l’achèvement des travaux :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respect l’interdiction de reprendre toute activité dans la zone dangereuse / gabarit de la voie remise à disposition.</a:t>
            </a:r>
          </a:p>
          <a:p>
            <a:endParaRPr lang="fr-FR" sz="1100" dirty="0">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4. INTRODUCTION DE LA DEMANDE D’autorisation de TRAVAIL</a:t>
            </a:r>
            <a:endParaRPr lang="fr-FR"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100" dirty="0">
              <a:effectLst/>
              <a:latin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introduit la demande d’autorisation de travail en remplissant la rubrique A du formulaire I427. Cette rubrique reprend les limites de la zone de travail sollicitée (ligne, voie, délimitations, mise hors tension de la caténaire).</a:t>
            </a:r>
          </a:p>
          <a:p>
            <a:r>
              <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Aucune activité et aucun empiètement dans la voie (personnel et/ou matériel) n’est autorisé à ce moment.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u="sng" dirty="0">
                <a:effectLst/>
                <a:latin typeface="Calibri" panose="020F0502020204030204" pitchFamily="34" charset="0"/>
                <a:ea typeface="Calibri" panose="020F0502020204030204" pitchFamily="34" charset="0"/>
                <a:cs typeface="Times New Roman" panose="02020603050405020304" pitchFamily="18" charset="0"/>
              </a:rPr>
              <a:t>Remarques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L’entrepreneur ou son délégué, peuvent choisir comme éléments de délimitation de la zone de travail, soit un appareil de voie, soit un signal fixe, soit une cumulée (point kilométrique). </a:t>
            </a:r>
          </a:p>
          <a:p>
            <a:pPr marL="800100" indent="-342900">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Si plusieurs voies sont à mettre hors service pour l’exécution des travaux, une demande d’autorisation de travail I427 sera introduite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pour chaque voie à mettre hors service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dirty="0">
                <a:effectLst/>
                <a:latin typeface="Calibri" panose="020F0502020204030204" pitchFamily="34" charset="0"/>
                <a:ea typeface="Calibri" panose="020F0502020204030204" pitchFamily="34" charset="0"/>
                <a:cs typeface="Times New Roman" panose="02020603050405020304" pitchFamily="18" charset="0"/>
              </a:rPr>
              <a:t>Lorsqu’un ensemble de voies (Zone) sera simultanément mis hors service et remis à disposition, une demande de travail unique peut être introduite pour cette zone de travail (avec identification unique de la zone de travail telle que reprise aux documents de préparation communiqués à l’entrepreneur). Un schéma de la zone de travail doit </a:t>
            </a:r>
            <a:r>
              <a:rPr lang="fr-BE" sz="1800" u="sng" dirty="0">
                <a:effectLst/>
                <a:latin typeface="Calibri" panose="020F0502020204030204" pitchFamily="34" charset="0"/>
                <a:ea typeface="Calibri" panose="020F0502020204030204" pitchFamily="34" charset="0"/>
                <a:cs typeface="Times New Roman" panose="02020603050405020304" pitchFamily="18" charset="0"/>
              </a:rPr>
              <a:t>obligatoirement</a:t>
            </a:r>
            <a:r>
              <a:rPr lang="fr-BE" sz="1800" dirty="0">
                <a:effectLst/>
                <a:latin typeface="Calibri" panose="020F0502020204030204" pitchFamily="34" charset="0"/>
                <a:ea typeface="Calibri" panose="020F0502020204030204" pitchFamily="34" charset="0"/>
                <a:cs typeface="Times New Roman" panose="02020603050405020304" pitchFamily="18" charset="0"/>
              </a:rPr>
              <a:t> être joint au formulaire I427.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buFont typeface="+mj-lt"/>
              <a:buAutoNum type="alphaU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UcPeriod"/>
            </a:pPr>
            <a:r>
              <a:rPr lang="fr-BE" sz="1800" dirty="0">
                <a:effectLst/>
                <a:latin typeface="Calibri" panose="020F0502020204030204" pitchFamily="34" charset="0"/>
                <a:ea typeface="Calibri" panose="020F0502020204030204" pitchFamily="34" charset="0"/>
                <a:cs typeface="Times New Roman" panose="02020603050405020304" pitchFamily="18" charset="0"/>
              </a:rPr>
              <a:t>Lorsque plusieurs entrepreneurs/prestataires de service </a:t>
            </a:r>
            <a:r>
              <a:rPr lang="fr-BE" sz="1800" u="sng" dirty="0">
                <a:effectLst/>
                <a:latin typeface="Calibri" panose="020F0502020204030204" pitchFamily="34" charset="0"/>
                <a:ea typeface="Calibri" panose="020F0502020204030204" pitchFamily="34" charset="0"/>
                <a:cs typeface="Times New Roman" panose="02020603050405020304" pitchFamily="18" charset="0"/>
              </a:rPr>
              <a:t>sans liens de subordination entre eux,</a:t>
            </a:r>
            <a:r>
              <a:rPr lang="fr-BE" sz="1800" dirty="0">
                <a:effectLst/>
                <a:latin typeface="Calibri" panose="020F0502020204030204" pitchFamily="34" charset="0"/>
                <a:ea typeface="Calibri" panose="020F0502020204030204" pitchFamily="34" charset="0"/>
                <a:cs typeface="Times New Roman" panose="02020603050405020304" pitchFamily="18" charset="0"/>
              </a:rPr>
              <a:t> sont présents simultanément et/ou successivement sur une même voie ou zone hors service, chaque entrepreneur ou prestataire de service doit introduire et recevoir sa propre demande d’autorisation de travail. Lors de travaux simultanés, il est recommandé de séparer les zones de travail des différents entrepreneurs présents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BE"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 absence de lien de subordination, on entend des entrepreneurs ou prestataires de service n’opérant pas en sous-traitance les uns pour les autres (entreprises désignées pour des marchés distincts et/ou supervisées par des fonctionnaires dirigeants distincts).</a:t>
            </a:r>
          </a:p>
          <a:p>
            <a:endPar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aannemer</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verantwoordelijk</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voor</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aanvraag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hij</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voert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werken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endParaRPr lang="fr-BE" dirty="0"/>
          </a:p>
        </p:txBody>
      </p:sp>
    </p:spTree>
    <p:extLst>
      <p:ext uri="{BB962C8B-B14F-4D97-AF65-F5344CB8AC3E}">
        <p14:creationId xmlns:p14="http://schemas.microsoft.com/office/powerpoint/2010/main" val="420876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5. </a:t>
            </a:r>
            <a:r>
              <a:rPr lang="fr-BE" sz="1400" b="1" u="none" strike="noStrike" kern="0" cap="all" spc="0" err="1">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CONTrôle</a:t>
            </a: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de la demande d’autorisation de travail</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chef de travail Infrabel vérifie si les informations communiquées dans la demande correspondent à celles reprises aux documents en sa possession (BNX et documents travaux).</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Si la demande est conforme, il valide la rubrique A en signant la case prévue à cet effet.</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Si la demande n’est pas conforme, il barre la rubrique A et demande la réintroduction d’une demande conforme.</a:t>
            </a:r>
          </a:p>
          <a:p>
            <a:pPr algn="just"/>
            <a:endParaRPr lang="fr-FR"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6. 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 chef de travail d’Infrabel (ARET) :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procède à l’instauration des mesures de sécurité (mise hors service de(s) voie(s) / mise hors tension de la caténaire)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lorsque les mesures de sécurité sont appliquées, complète ensuite la(es) rubriques B (et C) du formulaire I427.</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L'information mentionne :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B : les limites entre lesquelles la voie est mise hors service ainsi que la date et l’heure jusqu’à laquelle la mise hors service est prévue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En rubrique C : les limites entre lesquelles la caténaire est mise hors tension ainsi que la date et l’heure jusqu’à laquelle la mise hors tension est prévue.</a:t>
            </a: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80495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a:effectLst/>
                <a:latin typeface="Calibri" panose="020F0502020204030204" pitchFamily="34" charset="0"/>
                <a:ea typeface="Calibri" panose="020F0502020204030204" pitchFamily="34" charset="0"/>
                <a:cs typeface="Times New Roman" panose="02020603050405020304" pitchFamily="18" charset="0"/>
              </a:rPr>
              <a:t>jaune</a:t>
            </a:r>
            <a:r>
              <a:rPr lang="fr-FR" sz="110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a:t>
            </a:r>
            <a:r>
              <a:rPr lang="fr-FR" sz="11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100">
                <a:effectLst/>
                <a:latin typeface="Calibri" panose="020F0502020204030204" pitchFamily="34" charset="0"/>
                <a:ea typeface="Calibri" panose="020F0502020204030204" pitchFamily="34" charset="0"/>
                <a:cs typeface="Times New Roman" panose="02020603050405020304" pitchFamily="18" charset="0"/>
              </a:rPr>
              <a:t>, à son personnel et celui de ses éventuels sous-traitants</a:t>
            </a:r>
          </a:p>
          <a:p>
            <a:pPr algn="just"/>
            <a:endParaRPr lang="fr-FR" sz="1100" b="1" u="none" strike="noStrike" kern="0" cap="all" spc="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après avoir signé la rubrique D du document I427 clôture les mesures de sécurité.</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a:effectLst/>
                <a:latin typeface="Calibri" panose="020F0502020204030204" pitchFamily="34" charset="0"/>
                <a:ea typeface="Calibri" panose="020F0502020204030204" pitchFamily="34" charset="0"/>
                <a:cs typeface="Times New Roman" panose="02020603050405020304" pitchFamily="18" charset="0"/>
              </a:rPr>
              <a:t>Remarque :</a:t>
            </a:r>
            <a:r>
              <a:rPr lang="fr-FR" sz="180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a:t>
            </a:r>
            <a:r>
              <a:rPr lang="fr-FR" sz="1800" err="1">
                <a:effectLst/>
                <a:latin typeface="Calibri" panose="020F0502020204030204" pitchFamily="34" charset="0"/>
                <a:ea typeface="Calibri" panose="020F0502020204030204" pitchFamily="34" charset="0"/>
                <a:cs typeface="Times New Roman" panose="02020603050405020304" pitchFamily="18" charset="0"/>
              </a:rPr>
              <a:t>Infrabel</a:t>
            </a:r>
            <a:r>
              <a:rPr lang="fr-FR" sz="1800">
                <a:effectLst/>
                <a:latin typeface="Calibri" panose="020F0502020204030204" pitchFamily="34" charset="0"/>
                <a:ea typeface="Calibri" panose="020F0502020204030204" pitchFamily="34" charset="0"/>
                <a:cs typeface="Times New Roman" panose="02020603050405020304" pitchFamily="18" charset="0"/>
              </a:rPr>
              <a:t> fait appliquer les mesures de sécurité complémentaires pour travailler sous les caténaires sous tension (par exemple : activation blocage de levage sur les grues rail-route).</a:t>
            </a:r>
          </a:p>
          <a:p>
            <a:pPr algn="just"/>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a:p>
        </p:txBody>
      </p:sp>
    </p:spTree>
    <p:extLst>
      <p:ext uri="{BB962C8B-B14F-4D97-AF65-F5344CB8AC3E}">
        <p14:creationId xmlns:p14="http://schemas.microsoft.com/office/powerpoint/2010/main" val="59074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350292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7. confirmation de l’APPLICATION DES mesures de sécurité</a:t>
            </a:r>
            <a:endParaRPr lang="fr-FR"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Le représentant de l’entrepreneur (chef de travail entrepreneur) prend connaissance de l’instauration des mesures de sécurité (mise hors service de(s) voie(s) / mise hors tension de la caténaire) en signant les rubriques B et/ou C du I427.</a:t>
            </a:r>
          </a:p>
          <a:p>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Ce n'est qu'après réception de l'exemplaire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jaune</a:t>
            </a:r>
            <a:r>
              <a:rPr lang="fr-FR" sz="1100" dirty="0">
                <a:effectLst/>
                <a:latin typeface="Calibri" panose="020F0502020204030204" pitchFamily="34" charset="0"/>
                <a:ea typeface="Calibri" panose="020F0502020204030204" pitchFamily="34" charset="0"/>
                <a:cs typeface="Times New Roman" panose="02020603050405020304" pitchFamily="18" charset="0"/>
              </a:rPr>
              <a:t> du formulaire, dûment complété dans la rubrique B et/ou C, daté et signé par les deux parties, que l'entrepreneur ou le prestataire de services (ou leur délégué en qualité de chef de travail) peut considérer la voie concernée comme mise hors service et/ou les caténaires concernées comme mises hors tension.</a:t>
            </a: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responsable de la communication (transmission) de l’autorisation de travail délivrée par Infrabel, à son personnel et celui de ses éventuels sous-traitants</a:t>
            </a:r>
          </a:p>
          <a:p>
            <a:pPr algn="just"/>
            <a:endParaRPr lang="fr-FR" sz="1100" b="1" u="none" strike="noStrike" kern="0" cap="all" spc="0" dirty="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8. Information de la fin des travaux qui exigeaient la mise hors tension de la caténaire</a:t>
            </a:r>
            <a:endParaRPr lang="fr-FR"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tension de la caténaire, le chef de travail entrepreneur (délégué de l’entrepreneur ou prestataire de services) en informe le chef de travail ARET Infrabel. A cet effet la rubrique D du formulaire I_427 est remplie et signée par les deux parties. Dès ce moment-là, l'entrepreneur ou le prestataire de services (ou leur délégué en qualité de chef de travail) doit considérer les caténaires concernées comme remises sous tension. Le chef de travail ARET Infrabel, après avoir signé la rubrique D du document I427 clôture les mesures de sécurité.</a:t>
            </a: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En complétant</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 la rubrique D du carnet I_427</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qui exigeaient la mise hors tension de la caténaire, réalisés soit par son personnel, et/ou soit par ses éventuels sous-traitants ;</a:t>
            </a:r>
          </a:p>
          <a:p>
            <a:pPr marL="342900" lvl="0" indent="-342900" algn="just">
              <a:buFont typeface="Times New Roman" panose="02020603050405020304" pitchFamily="18" charset="0"/>
              <a:buChar char="-"/>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l’absence de dégâts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à la caténaire occasionnés lors de l’exécution des travaux ;</a:t>
            </a:r>
          </a:p>
          <a:p>
            <a:pPr marL="342900" lvl="0" indent="-342900" algn="just">
              <a:buFont typeface="Times New Roman" panose="02020603050405020304" pitchFamily="18" charset="0"/>
              <a:buChar char="-"/>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l’absence d’éléments matériels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en contact avec la caténaire ou ne respectant pas la distance de sécurité minimale ;</a:t>
            </a:r>
          </a:p>
          <a:p>
            <a:pPr marL="342900" lvl="0" indent="-342900" algn="just">
              <a:buFont typeface="Times New Roman" panose="02020603050405020304" pitchFamily="18" charset="0"/>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tout son personnel, et/ou celui de ses éventuels sous-traitants, est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bien informé</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de la remise sous tension de la caténaire.</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dirty="0">
                <a:effectLst/>
                <a:latin typeface="Calibri" panose="020F0502020204030204" pitchFamily="34" charset="0"/>
                <a:ea typeface="Calibri" panose="020F0502020204030204" pitchFamily="34" charset="0"/>
                <a:cs typeface="Times New Roman" panose="02020603050405020304" pitchFamily="18" charset="0"/>
              </a:rPr>
              <a:t>qui exigeaient la mise hors tension de la caténaire, réalisés soit par son personnel, et/ou soit par ses éventuels sous-traitants.</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u="sng" dirty="0">
                <a:effectLst/>
                <a:latin typeface="Calibri" panose="020F0502020204030204" pitchFamily="34" charset="0"/>
                <a:ea typeface="Calibri" panose="020F0502020204030204" pitchFamily="34" charset="0"/>
                <a:cs typeface="Times New Roman" panose="02020603050405020304" pitchFamily="18" charset="0"/>
              </a:rPr>
              <a:t>Remarque :</a:t>
            </a:r>
            <a:r>
              <a:rPr lang="fr-FR" sz="1800" dirty="0">
                <a:effectLst/>
                <a:latin typeface="Calibri" panose="020F0502020204030204" pitchFamily="34" charset="0"/>
                <a:ea typeface="Calibri" panose="020F0502020204030204" pitchFamily="34" charset="0"/>
                <a:cs typeface="Times New Roman" panose="02020603050405020304" pitchFamily="18" charset="0"/>
              </a:rPr>
              <a:t> si des opérations se poursuivent sur la voie mise hors service, le chef de travail Infrabel fait appliquer les mesures de sécurité complémentaires pour travailler sous les caténaires sous tension (par exemple : activation blocage de levage sur les grues rail-route).</a:t>
            </a: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2791659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r>
              <a:rPr lang="fr-BE" sz="14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9. Information de la fin des travaux qui exigeaient la mise hors service de la voie</a:t>
            </a:r>
            <a:endParaRPr lang="fr-FR" sz="1800" b="1" u="none" strike="noStrike" kern="0" cap="all" spc="0" dirty="0">
              <a:ln>
                <a:noFill/>
              </a:ln>
              <a:solidFill>
                <a:srgbClr val="0070C0"/>
              </a:solidFill>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100" dirty="0">
                <a:effectLst/>
                <a:latin typeface="Calibri" panose="020F0502020204030204" pitchFamily="34" charset="0"/>
                <a:ea typeface="Calibri" panose="020F0502020204030204" pitchFamily="34" charset="0"/>
                <a:cs typeface="Times New Roman" panose="02020603050405020304" pitchFamily="18" charset="0"/>
              </a:rPr>
              <a:t>Dès que l'entrepreneur ou le prestataire de services a fini les travaux qui exigeaient la mise hors service de la voie et a supprimé tout empiètement dans la zone dangereuse en ce qui concerne ses travaux, le chef de travail entrepreneur (délégué de l’entrepreneur ou prestataire de services) en informe le chef de travail ARET Infrabel. A cet effet la rubrique E du formulaire I_427 est remplie et signée par les deux parties. Dès ce moment-là, l'entrepreneur ou le prestataire de services (ou leur délégué en qualité de chef de travail) doit considérer la voie concernée comme remise en service. Le chef de travail ARET Infrabel, après avoir signé la rubrique E du document I427 clôture les mesures de sécurité.</a:t>
            </a:r>
          </a:p>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En complétant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la rubrique E du carnet I_427</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chef de travail entrepreneur (délégué de l’entrepreneur ou prestataire de services) confirme :</a:t>
            </a:r>
          </a:p>
          <a:p>
            <a:pPr marL="342900" lvl="0" indent="-342900" algn="just">
              <a:buFont typeface="Times New Roman" panose="02020603050405020304" pitchFamily="18" charset="0"/>
              <a:buChar char="-"/>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l’arrêt effectif des travaux</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qui exigeaient la mise hors service de la voie, et la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libération de la voie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par son personnel, et/ou soit par ses éventuels sous-traitants ;</a:t>
            </a:r>
          </a:p>
          <a:p>
            <a:pPr marL="342900" lvl="0" indent="-342900">
              <a:buFont typeface="Times New Roman" panose="02020603050405020304" pitchFamily="18" charset="0"/>
              <a:buChar char="-"/>
            </a:pP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que suite aux travaux exécutés,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que tout son personnel, et/ou celui de ses éventuels sous-traitants, est bien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informé de la remise en service de la voie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et de l’interdiction de reprise de toute activité dans la zone dangereuse d’une voie en service, en l’absence de la confirmation de l’application effective d’une autre mesure de protection.</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L'entrepreneur ou le prestataire de services (ou leur délégué en qualité de chef de travail) 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responsable de l’arrêt effectif des travaux </a:t>
            </a:r>
            <a:r>
              <a:rPr lang="fr-FR" sz="1800" dirty="0">
                <a:effectLst/>
                <a:latin typeface="Calibri" panose="020F0502020204030204" pitchFamily="34" charset="0"/>
                <a:ea typeface="Calibri" panose="020F0502020204030204" pitchFamily="34" charset="0"/>
                <a:cs typeface="Times New Roman" panose="02020603050405020304" pitchFamily="18" charset="0"/>
              </a:rPr>
              <a:t>qui exigeaient la mise hors service de la voie et de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suppression de tout empiètement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dans la zone dangereuse, soit par son personnel, et/ou soit par ses éventuels sous-traitants, et/ou du matériel / matériaux manipulés lors de l’exécution des travaux.</a:t>
            </a:r>
          </a:p>
          <a:p>
            <a:pPr algn="just"/>
            <a:r>
              <a:rPr lang="fr-BE"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BE" sz="1800" dirty="0">
                <a:effectLst/>
                <a:latin typeface="Calibri" panose="020F0502020204030204" pitchFamily="34" charset="0"/>
                <a:ea typeface="Calibri" panose="020F0502020204030204" pitchFamily="34" charset="0"/>
                <a:cs typeface="Times New Roman" panose="02020603050405020304" pitchFamily="18" charset="0"/>
              </a:rPr>
              <a:t>Les rubriques D et E peuvent être complétées simultanément.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dirty="0">
                <a:effectLst/>
                <a:latin typeface="Calibri" panose="020F0502020204030204" pitchFamily="34" charset="0"/>
                <a:ea typeface="Calibri" panose="020F0502020204030204" pitchFamily="34" charset="0"/>
                <a:cs typeface="Times New Roman" panose="02020603050405020304" pitchFamily="18" charset="0"/>
              </a:rPr>
              <a:t>Remarque :</a:t>
            </a:r>
            <a:r>
              <a:rPr lang="fr-FR" sz="1800" dirty="0">
                <a:effectLst/>
                <a:latin typeface="Calibri" panose="020F0502020204030204" pitchFamily="34" charset="0"/>
                <a:ea typeface="Calibri" panose="020F0502020204030204" pitchFamily="34" charset="0"/>
                <a:cs typeface="Times New Roman" panose="02020603050405020304" pitchFamily="18" charset="0"/>
              </a:rPr>
              <a:t> si des opérations se poursuivent après la remise en service de la voie (avec application d’une autre mesure de sécurité), le chef de travail Infrabel et le chef de travail entrepreneur s’entendent sur les modalités de reprise du travail.</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A</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vant de signer la rubrique E et de remettre la voie à disposition de l’exploitation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chef de travail Infrabel :</a:t>
            </a:r>
          </a:p>
          <a:p>
            <a:pPr marL="342900" lvl="0" indent="-342900">
              <a:buFont typeface="Times New Roman" panose="02020603050405020304" pitchFamily="18" charset="0"/>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vérifie (ponctuellement)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l’absence de tout obstacle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dans la voie remise à disposition du fait d’outillage, matériel ou matériaux entreposé dans ou aux abords de la voie;</a:t>
            </a:r>
          </a:p>
          <a:p>
            <a:pPr marL="342900" lvl="0" indent="-342900">
              <a:buFont typeface="Times New Roman" panose="02020603050405020304" pitchFamily="18" charset="0"/>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vérifie </a:t>
            </a:r>
            <a:r>
              <a:rPr lang="fr-FR" sz="1800" u="sng" dirty="0">
                <a:effectLst/>
                <a:latin typeface="Calibri" panose="020F0502020204030204" pitchFamily="34" charset="0"/>
                <a:ea typeface="Times New Roman" panose="02020603050405020304" pitchFamily="18" charset="0"/>
                <a:cs typeface="Times New Roman" panose="02020603050405020304" pitchFamily="18" charset="0"/>
              </a:rPr>
              <a:t>selon les directives communiquées par sa ligne hiérarchique</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que suite aux travaux exécutés,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l’état de la voie est conforme aux prescriptions techniques réglementaires en vigueur.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r>
              <a:rPr lang="fr-FR" sz="1800" dirty="0">
                <a:effectLst/>
                <a:latin typeface="Calibri" panose="020F0502020204030204" pitchFamily="34" charset="0"/>
                <a:ea typeface="Calibri" panose="020F0502020204030204" pitchFamily="34" charset="0"/>
                <a:cs typeface="Times New Roman" panose="02020603050405020304" pitchFamily="18" charset="0"/>
              </a:rPr>
              <a:t>En cas d’anomalies observées lors de ces contrôles, un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contrôle approfondi et complet</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la zone de travail est obligatoire.</a:t>
            </a:r>
          </a:p>
          <a:p>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 attention particulière doit être portée sur le matériel entreposé dans les voies (par exemple coupons de rails positionnés sur la banquette de ballast) ou dans l’entrevoie.</a:t>
            </a:r>
          </a:p>
          <a:p>
            <a:r>
              <a:rPr lang="fr-B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contrôles sur la qualité du travail exécuté par l’entrepreneur, sont à réaliser au cours de l’exécution du travail. Toute anomalie observée pouvant compromettre la remise à disposition de la voie doit être communiquée à l’entrepreneur pour correction immédiate.</a:t>
            </a:r>
            <a:endPar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3648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base">
              <a:lnSpc>
                <a:spcPct val="115000"/>
              </a:lnSpc>
              <a:buSzPts val="1400"/>
              <a:buFont typeface="+mj-lt"/>
              <a:buNone/>
            </a:pPr>
            <a:endParaRPr lang="fr-BE" dirty="0"/>
          </a:p>
        </p:txBody>
      </p:sp>
    </p:spTree>
    <p:extLst>
      <p:ext uri="{BB962C8B-B14F-4D97-AF65-F5344CB8AC3E}">
        <p14:creationId xmlns:p14="http://schemas.microsoft.com/office/powerpoint/2010/main" val="311015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t>Op </a:t>
            </a:r>
            <a:r>
              <a:rPr lang="en-GB" sz="1200" dirty="0" err="1"/>
              <a:t>uitdrukkelijke</a:t>
            </a:r>
            <a:r>
              <a:rPr lang="en-GB" sz="1200" dirty="0"/>
              <a:t> </a:t>
            </a:r>
            <a:r>
              <a:rPr lang="en-GB" sz="1200" dirty="0" err="1"/>
              <a:t>vraag</a:t>
            </a:r>
            <a:r>
              <a:rPr lang="en-GB" sz="1200" dirty="0"/>
              <a:t> van de </a:t>
            </a:r>
            <a:r>
              <a:rPr lang="en-GB" sz="1200" dirty="0" err="1"/>
              <a:t>aannemers</a:t>
            </a:r>
            <a:endParaRPr lang="en-GB" sz="1200" dirty="0"/>
          </a:p>
          <a:p>
            <a:endParaRPr lang="en-GB" sz="1200" dirty="0"/>
          </a:p>
          <a:p>
            <a:r>
              <a:rPr lang="en-GB" sz="1200" dirty="0" err="1"/>
              <a:t>Werd</a:t>
            </a:r>
            <a:r>
              <a:rPr lang="en-GB" sz="1200" dirty="0"/>
              <a:t> </a:t>
            </a:r>
            <a:r>
              <a:rPr lang="en-GB" sz="1200" dirty="0" err="1"/>
              <a:t>gevraagd</a:t>
            </a:r>
            <a:r>
              <a:rPr lang="en-GB" sz="1200" dirty="0"/>
              <a:t> om NOG EENS TE ZEGGEN</a:t>
            </a:r>
          </a:p>
          <a:p>
            <a:endParaRPr lang="en-GB" sz="1200" dirty="0"/>
          </a:p>
          <a:p>
            <a:r>
              <a:rPr lang="en-GB" sz="1200" dirty="0"/>
              <a:t>WAT REGLEMENTAIR VOORZIEN IS</a:t>
            </a:r>
          </a:p>
          <a:p>
            <a:endParaRPr lang="en-GB" sz="1200" dirty="0"/>
          </a:p>
          <a:p>
            <a:r>
              <a:rPr lang="en-GB" sz="1200" dirty="0"/>
              <a:t>Want het </a:t>
            </a:r>
            <a:r>
              <a:rPr lang="en-GB" sz="1200" dirty="0" err="1"/>
              <a:t>blijkt</a:t>
            </a:r>
            <a:r>
              <a:rPr lang="en-GB" sz="1200" dirty="0"/>
              <a:t> </a:t>
            </a:r>
            <a:r>
              <a:rPr lang="en-GB" sz="1200" dirty="0" err="1"/>
              <a:t>dat</a:t>
            </a:r>
            <a:r>
              <a:rPr lang="en-GB" sz="1200" dirty="0"/>
              <a:t> </a:t>
            </a:r>
            <a:r>
              <a:rPr lang="en-GB" sz="1200" dirty="0" err="1"/>
              <a:t>ook</a:t>
            </a:r>
            <a:r>
              <a:rPr lang="en-GB" sz="1200" dirty="0"/>
              <a:t> Infrabel </a:t>
            </a:r>
            <a:r>
              <a:rPr lang="en-GB" sz="1200" dirty="0" err="1"/>
              <a:t>voor</a:t>
            </a:r>
            <a:r>
              <a:rPr lang="en-GB" sz="1200" dirty="0"/>
              <a:t> </a:t>
            </a:r>
            <a:r>
              <a:rPr lang="en-GB" sz="1200" dirty="0" err="1"/>
              <a:t>zijn</a:t>
            </a:r>
            <a:r>
              <a:rPr lang="en-GB" sz="1200" dirty="0"/>
              <a:t> eigen </a:t>
            </a:r>
            <a:r>
              <a:rPr lang="en-GB" sz="1200" dirty="0" err="1"/>
              <a:t>deur</a:t>
            </a:r>
            <a:r>
              <a:rPr lang="en-GB" sz="1200" dirty="0"/>
              <a:t> </a:t>
            </a:r>
            <a:r>
              <a:rPr lang="en-GB" sz="1200" dirty="0" err="1"/>
              <a:t>moet</a:t>
            </a:r>
            <a:r>
              <a:rPr lang="en-GB" sz="1200" dirty="0"/>
              <a:t> </a:t>
            </a:r>
            <a:r>
              <a:rPr lang="en-GB" sz="1200" dirty="0" err="1"/>
              <a:t>vegen</a:t>
            </a:r>
            <a:r>
              <a:rPr lang="en-GB" sz="1200" dirty="0"/>
              <a:t> zo </a:t>
            </a:r>
            <a:r>
              <a:rPr lang="en-GB" sz="1200" dirty="0" err="1"/>
              <a:t>getuigen</a:t>
            </a:r>
            <a:r>
              <a:rPr lang="en-GB" sz="1200" dirty="0"/>
              <a:t> de 2 cases die </a:t>
            </a:r>
            <a:r>
              <a:rPr lang="en-GB" sz="1200" dirty="0" err="1"/>
              <a:t>zullen</a:t>
            </a:r>
            <a:r>
              <a:rPr lang="en-GB" sz="1200" dirty="0"/>
              <a:t> </a:t>
            </a:r>
            <a:r>
              <a:rPr lang="en-GB" sz="1200" dirty="0" err="1"/>
              <a:t>voorgesteld</a:t>
            </a:r>
            <a:r>
              <a:rPr lang="en-GB" sz="1200" dirty="0"/>
              <a:t> </a:t>
            </a:r>
            <a:r>
              <a:rPr lang="en-GB" sz="1200" dirty="0" err="1"/>
              <a:t>worden</a:t>
            </a:r>
            <a:endParaRPr lang="nl-BE" sz="1200" dirty="0"/>
          </a:p>
          <a:p>
            <a:endParaRPr lang="nl-BE" dirty="0"/>
          </a:p>
        </p:txBody>
      </p:sp>
      <p:sp>
        <p:nvSpPr>
          <p:cNvPr id="4" name="Tijdelijke aanduiding voor dianummer 3"/>
          <p:cNvSpPr>
            <a:spLocks noGrp="1"/>
          </p:cNvSpPr>
          <p:nvPr>
            <p:ph type="sldNum" sz="quarter" idx="5"/>
          </p:nvPr>
        </p:nvSpPr>
        <p:spPr/>
        <p:txBody>
          <a:bodyPr/>
          <a:lstStyle/>
          <a:p>
            <a:fld id="{6DC0A393-39A7-5C44-9942-E5E6E3DB97A7}" type="slidenum">
              <a:rPr lang="nl-BE" smtClean="0"/>
              <a:t>2</a:t>
            </a:fld>
            <a:endParaRPr lang="nl-BE"/>
          </a:p>
        </p:txBody>
      </p:sp>
    </p:spTree>
    <p:extLst>
      <p:ext uri="{BB962C8B-B14F-4D97-AF65-F5344CB8AC3E}">
        <p14:creationId xmlns:p14="http://schemas.microsoft.com/office/powerpoint/2010/main" val="850868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buClr>
                <a:schemeClr val="bg2"/>
              </a:buClr>
            </a:pPr>
            <a:endParaRPr lang="fr-FR" sz="1200" b="0" dirty="0">
              <a:solidFill>
                <a:srgbClr val="213A53"/>
              </a:solidFill>
            </a:endParaRPr>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41</a:t>
            </a:fld>
            <a:endParaRPr lang="nl-BE"/>
          </a:p>
        </p:txBody>
      </p:sp>
    </p:spTree>
    <p:extLst>
      <p:ext uri="{BB962C8B-B14F-4D97-AF65-F5344CB8AC3E}">
        <p14:creationId xmlns:p14="http://schemas.microsoft.com/office/powerpoint/2010/main" val="257771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5</a:t>
            </a:fld>
            <a:endParaRPr lang="nl-BE"/>
          </a:p>
        </p:txBody>
      </p:sp>
    </p:spTree>
    <p:extLst>
      <p:ext uri="{BB962C8B-B14F-4D97-AF65-F5344CB8AC3E}">
        <p14:creationId xmlns:p14="http://schemas.microsoft.com/office/powerpoint/2010/main" val="318619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6</a:t>
            </a:fld>
            <a:endParaRPr lang="nl-BE"/>
          </a:p>
        </p:txBody>
      </p:sp>
    </p:spTree>
    <p:extLst>
      <p:ext uri="{BB962C8B-B14F-4D97-AF65-F5344CB8AC3E}">
        <p14:creationId xmlns:p14="http://schemas.microsoft.com/office/powerpoint/2010/main" val="149222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7</a:t>
            </a:fld>
            <a:endParaRPr lang="nl-BE"/>
          </a:p>
        </p:txBody>
      </p:sp>
    </p:spTree>
    <p:extLst>
      <p:ext uri="{BB962C8B-B14F-4D97-AF65-F5344CB8AC3E}">
        <p14:creationId xmlns:p14="http://schemas.microsoft.com/office/powerpoint/2010/main" val="318619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C0A393-39A7-5C44-9942-E5E6E3DB97A7}" type="slidenum">
              <a:rPr lang="nl-BE" smtClean="0"/>
              <a:t>8</a:t>
            </a:fld>
            <a:endParaRPr lang="nl-BE"/>
          </a:p>
        </p:txBody>
      </p:sp>
    </p:spTree>
    <p:extLst>
      <p:ext uri="{BB962C8B-B14F-4D97-AF65-F5344CB8AC3E}">
        <p14:creationId xmlns:p14="http://schemas.microsoft.com/office/powerpoint/2010/main" val="348436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DC0A393-39A7-5C44-9942-E5E6E3DB97A7}" type="slidenum">
              <a:rPr lang="nl-BE" smtClean="0"/>
              <a:t>9</a:t>
            </a:fld>
            <a:endParaRPr lang="nl-BE" dirty="0"/>
          </a:p>
        </p:txBody>
      </p:sp>
    </p:spTree>
    <p:extLst>
      <p:ext uri="{BB962C8B-B14F-4D97-AF65-F5344CB8AC3E}">
        <p14:creationId xmlns:p14="http://schemas.microsoft.com/office/powerpoint/2010/main" val="149222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257597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Tree>
    <p:extLst>
      <p:ext uri="{BB962C8B-B14F-4D97-AF65-F5344CB8AC3E}">
        <p14:creationId xmlns:p14="http://schemas.microsoft.com/office/powerpoint/2010/main" val="183983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2107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3" y="1786070"/>
            <a:ext cx="5146585" cy="4520725"/>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3"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05387938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guide id="3" pos="726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3"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28647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89379E0-F4B7-EC23-0BBE-63976BB95F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a:solidFill>
            <a:schemeClr val="bg1"/>
          </a:solidFill>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428687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01">
    <p:spTree>
      <p:nvGrpSpPr>
        <p:cNvPr id="1" name=""/>
        <p:cNvGrpSpPr/>
        <p:nvPr/>
      </p:nvGrpSpPr>
      <p:grpSpPr>
        <a:xfrm>
          <a:off x="0" y="0"/>
          <a:ext cx="0" cy="0"/>
          <a:chOff x="0" y="0"/>
          <a:chExt cx="0" cy="0"/>
        </a:xfrm>
      </p:grpSpPr>
      <p:sp>
        <p:nvSpPr>
          <p:cNvPr id="6" name="Titre 1"/>
          <p:cNvSpPr>
            <a:spLocks noGrp="1"/>
          </p:cNvSpPr>
          <p:nvPr>
            <p:ph type="title"/>
          </p:nvPr>
        </p:nvSpPr>
        <p:spPr>
          <a:xfrm>
            <a:off x="953071" y="330929"/>
            <a:ext cx="10566932" cy="741183"/>
          </a:xfrm>
          <a:prstGeom prst="rect">
            <a:avLst/>
          </a:prstGeom>
        </p:spPr>
        <p:txBody>
          <a:bodyPr anchor="b" anchorCtr="0"/>
          <a:lstStyle>
            <a:lvl1pPr algn="l">
              <a:defRPr sz="3467" cap="all" baseline="0">
                <a:solidFill>
                  <a:srgbClr val="E92541"/>
                </a:solidFill>
                <a:latin typeface="Vinci Sans Light"/>
                <a:cs typeface="Vinci Sans Light"/>
              </a:defRPr>
            </a:lvl1pPr>
          </a:lstStyle>
          <a:p>
            <a:r>
              <a:rPr lang="fr-FR" dirty="0"/>
              <a:t>Modifiez le style du titre</a:t>
            </a:r>
          </a:p>
        </p:txBody>
      </p:sp>
      <p:sp>
        <p:nvSpPr>
          <p:cNvPr id="7" name="Espace réservé du contenu 3"/>
          <p:cNvSpPr>
            <a:spLocks noGrp="1"/>
          </p:cNvSpPr>
          <p:nvPr>
            <p:ph sz="half" idx="2" hasCustomPrompt="1"/>
          </p:nvPr>
        </p:nvSpPr>
        <p:spPr>
          <a:xfrm>
            <a:off x="953073" y="1252922"/>
            <a:ext cx="10566929" cy="4843084"/>
          </a:xfrm>
          <a:prstGeom prst="rect">
            <a:avLst/>
          </a:prstGeom>
        </p:spPr>
        <p:txBody>
          <a:bodyPr/>
          <a:lstStyle>
            <a:lvl1pPr marL="380990" indent="-380990">
              <a:buClr>
                <a:srgbClr val="E92541"/>
              </a:buClr>
              <a:buSzPct val="80000"/>
              <a:buFont typeface="Lucida Grande"/>
              <a:buChar char="▸"/>
              <a:defRPr sz="2933" cap="none" baseline="0">
                <a:solidFill>
                  <a:srgbClr val="004489"/>
                </a:solidFill>
                <a:latin typeface="Vinci Sans"/>
                <a:cs typeface="Vinci Sans"/>
              </a:defRPr>
            </a:lvl1pPr>
            <a:lvl2pPr marL="935543" indent="-457189">
              <a:buClr>
                <a:srgbClr val="004489"/>
              </a:buClr>
              <a:buSzPct val="90000"/>
              <a:buFont typeface="Arial"/>
              <a:buChar char="•"/>
              <a:defRPr sz="2667">
                <a:solidFill>
                  <a:srgbClr val="7F7F7F"/>
                </a:solidFill>
                <a:latin typeface="Vinci Sans"/>
                <a:cs typeface="Vinci Sans"/>
              </a:defRPr>
            </a:lvl2pPr>
            <a:lvl3pPr marL="1178955" indent="-457189">
              <a:buClr>
                <a:schemeClr val="tx2"/>
              </a:buClr>
              <a:buSzPct val="80000"/>
              <a:buFont typeface="Lucida Grande"/>
              <a:buChar char="-"/>
              <a:defRPr sz="2400">
                <a:solidFill>
                  <a:schemeClr val="tx1">
                    <a:lumMod val="50000"/>
                    <a:lumOff val="50000"/>
                  </a:schemeClr>
                </a:solidFill>
                <a:latin typeface="Vinci Sans"/>
                <a:cs typeface="Vinci Sans"/>
              </a:defRPr>
            </a:lvl3pPr>
            <a:lvl4pPr marL="1627677" indent="-380990">
              <a:buFont typeface="Lucida Grande"/>
              <a:buChar char="-"/>
              <a:defRPr sz="2133">
                <a:solidFill>
                  <a:srgbClr val="7F7F7F"/>
                </a:solidFill>
              </a:defRPr>
            </a:lvl4pPr>
            <a:lvl5pPr>
              <a:defRPr sz="2133"/>
            </a:lvl5pPr>
            <a:lvl6pPr>
              <a:defRPr sz="2133"/>
            </a:lvl6pPr>
            <a:lvl7pPr>
              <a:defRPr sz="2133"/>
            </a:lvl7pPr>
            <a:lvl8pPr>
              <a:defRPr sz="2133"/>
            </a:lvl8pPr>
            <a:lvl9pPr>
              <a:defRPr sz="2133"/>
            </a:lvl9pPr>
          </a:lstStyle>
          <a:p>
            <a:pPr lvl="0"/>
            <a:r>
              <a:rPr lang="fr-FR" dirty="0"/>
              <a:t>Texte</a:t>
            </a:r>
          </a:p>
          <a:p>
            <a:pPr lvl="1"/>
            <a:r>
              <a:rPr lang="fr-FR" dirty="0"/>
              <a:t>Texte</a:t>
            </a:r>
          </a:p>
          <a:p>
            <a:pPr lvl="2"/>
            <a:r>
              <a:rPr lang="fr-FR" dirty="0"/>
              <a:t>texte</a:t>
            </a:r>
          </a:p>
        </p:txBody>
      </p:sp>
      <p:sp>
        <p:nvSpPr>
          <p:cNvPr id="8" name="Espace réservé du numéro de diapositive 6"/>
          <p:cNvSpPr>
            <a:spLocks noGrp="1"/>
          </p:cNvSpPr>
          <p:nvPr>
            <p:ph type="sldNum" sz="quarter" idx="12"/>
          </p:nvPr>
        </p:nvSpPr>
        <p:spPr>
          <a:xfrm>
            <a:off x="5782864" y="6411662"/>
            <a:ext cx="626281" cy="365125"/>
          </a:xfrm>
          <a:prstGeom prst="rect">
            <a:avLst/>
          </a:prstGeom>
        </p:spPr>
        <p:txBody>
          <a:bodyPr/>
          <a:lstStyle>
            <a:lvl1pPr algn="ctr">
              <a:defRPr sz="1600">
                <a:solidFill>
                  <a:schemeClr val="bg1">
                    <a:lumMod val="65000"/>
                  </a:schemeClr>
                </a:solidFill>
                <a:latin typeface="Vinci Sans"/>
              </a:defRPr>
            </a:lvl1pPr>
          </a:lstStyle>
          <a:p>
            <a:fld id="{D85518A2-4F01-0A4E-B434-BE953930CF99}" type="slidenum">
              <a:rPr lang="fr-FR" smtClean="0"/>
              <a:pPr/>
              <a:t>‹nr.›</a:t>
            </a:fld>
            <a:endParaRPr lang="fr-FR" dirty="0"/>
          </a:p>
        </p:txBody>
      </p:sp>
      <p:cxnSp>
        <p:nvCxnSpPr>
          <p:cNvPr id="9" name="Connecteur droit 8"/>
          <p:cNvCxnSpPr/>
          <p:nvPr userDrawn="1"/>
        </p:nvCxnSpPr>
        <p:spPr>
          <a:xfrm flipH="1">
            <a:off x="10746472" y="-283184"/>
            <a:ext cx="1827609" cy="727904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flipH="1">
            <a:off x="-100264" y="-282222"/>
            <a:ext cx="764475" cy="3011497"/>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2545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CB607-AA4E-6551-6061-67751C437C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F4D082-BEF3-A3A1-8561-3AB039A39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BE1FF62-5B0A-086A-42AB-EEFC65BC1931}"/>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8293FF93-C8C0-60D2-D1E2-075AFED226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96D8C5-736C-A1D8-4B7D-BEF9D711264E}"/>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187522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10379-090D-BB54-2A8B-15890EB123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64D72F-D3F2-A53B-AB50-2FC0E8E54C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230F9C-B8E8-84DB-0BD4-0A18ECF9D525}"/>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EC90E12D-5DF6-CF09-EAAB-561B8C4FAC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BAA4A5-B2C3-44E9-9757-AA9D4A0DE106}"/>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3427822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51E66-4205-DFED-4C19-B598DC950C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945C7D-E54C-85C5-BA79-DD800EF17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2EB63E-8026-18C2-A045-F149E69204C1}"/>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ACBC8CF9-72F8-CA23-BFEA-FB580B772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FD17C9-EF72-FD3C-8BE0-FBBF0C425457}"/>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352134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0A586-F468-5B3D-A2B5-2C82F8C3C9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620EA9-5E88-8B02-8BB8-09C4CD44F7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919948-12BD-C50A-5071-9A5AF10C35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9B1FC1-6B2F-B7C8-B8FD-44FECD66046A}"/>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6" name="Espace réservé du pied de page 5">
            <a:extLst>
              <a:ext uri="{FF2B5EF4-FFF2-40B4-BE49-F238E27FC236}">
                <a16:creationId xmlns:a16="http://schemas.microsoft.com/office/drawing/2014/main" id="{B9C43BCC-0DEC-5629-759E-86EA86C25A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1D2CD-DF58-69D6-B201-FAFA0C200FCD}"/>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879557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5891C-AD9B-CF18-0C00-47EEB81C45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1F6CC2-BBC0-16D0-B4F0-9B23F05D7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D0BBD69-ED44-013A-60C3-CB91904B308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B7832F-3751-3626-EF26-35BBBE233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DF6D00-C8F8-23A8-0A49-53F0418FE61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A8C099-91F8-E225-679E-0094DFEEF45B}"/>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8" name="Espace réservé du pied de page 7">
            <a:extLst>
              <a:ext uri="{FF2B5EF4-FFF2-40B4-BE49-F238E27FC236}">
                <a16:creationId xmlns:a16="http://schemas.microsoft.com/office/drawing/2014/main" id="{28ABB60E-B01B-1F23-C6D5-0F039114EAD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1502853-5A83-6451-C6CB-6A0749F9D8DD}"/>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2969385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3C6E4-2490-9301-6FA9-02C6F55747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C32F0A-9AD0-1666-498D-7E3CEFF64809}"/>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4" name="Espace réservé du pied de page 3">
            <a:extLst>
              <a:ext uri="{FF2B5EF4-FFF2-40B4-BE49-F238E27FC236}">
                <a16:creationId xmlns:a16="http://schemas.microsoft.com/office/drawing/2014/main" id="{7914374A-C69F-36D1-30D9-5F96ACA276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EBC4FD3-BA2F-21BA-A821-B469C28D82B6}"/>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35836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9468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7556EB-9B98-D672-8147-4CEBA0B10856}"/>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3" name="Espace réservé du pied de page 2">
            <a:extLst>
              <a:ext uri="{FF2B5EF4-FFF2-40B4-BE49-F238E27FC236}">
                <a16:creationId xmlns:a16="http://schemas.microsoft.com/office/drawing/2014/main" id="{9C98C41A-46AF-7F1A-AC3D-5C5C8F26AA6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69C469-DF2C-D6F2-D48D-A227F0249D7E}"/>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899533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1391A-3BA9-E589-40AB-E6EE34E08C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9C53B7-DFA4-89B8-CC3D-ADB72A73D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47441DD-D172-679C-E136-32C01839D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18DBE7-35C3-3835-9DF4-8E1C0E4DAAE6}"/>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6" name="Espace réservé du pied de page 5">
            <a:extLst>
              <a:ext uri="{FF2B5EF4-FFF2-40B4-BE49-F238E27FC236}">
                <a16:creationId xmlns:a16="http://schemas.microsoft.com/office/drawing/2014/main" id="{7BB054EC-1C99-7FED-44C6-26C5A68EA4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AE0EDD-BD0B-A37C-5E65-B30CDE6BCC48}"/>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318820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7A0B8-CA9C-96E2-6D3B-E1DAB86490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6EC00F9-598E-53C2-44B2-12F194AFD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47D6D0-6FB5-B0B2-6153-E383487A9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07BF03-5167-4F83-7B8D-E39C73940975}"/>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6" name="Espace réservé du pied de page 5">
            <a:extLst>
              <a:ext uri="{FF2B5EF4-FFF2-40B4-BE49-F238E27FC236}">
                <a16:creationId xmlns:a16="http://schemas.microsoft.com/office/drawing/2014/main" id="{3E52CCC8-40E4-D8E1-0F61-D40060B801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82918F-6DAA-78FB-71EF-C920B0129CE2}"/>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187626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F8F05-3273-A5D2-4212-80FADBC2DC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F44307-040A-30B3-D1CD-61AAF287D7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584738-637D-8A91-98DA-B1C9C7783469}"/>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26C997FD-E0A1-86D2-8072-65164E6D43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0D523-5E07-C76E-DCCE-9FDF02B20C7D}"/>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1794554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902089-6817-BACE-05BD-F9C5B67E23F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983B16-5695-64C8-B9B0-7F6D3F3E5C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BD53D8-7A92-9244-53F3-3F01BCC60ACF}"/>
              </a:ext>
            </a:extLst>
          </p:cNvPr>
          <p:cNvSpPr>
            <a:spLocks noGrp="1"/>
          </p:cNvSpPr>
          <p:nvPr>
            <p:ph type="dt" sz="half" idx="10"/>
          </p:nvPr>
        </p:nvSpPr>
        <p:spPr/>
        <p:txBody>
          <a:body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F48A21ED-708D-CA08-09DA-F27E6AC36E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18A354-983D-ACDF-52C0-1E62A3B3A4A1}"/>
              </a:ext>
            </a:extLst>
          </p:cNvPr>
          <p:cNvSpPr>
            <a:spLocks noGrp="1"/>
          </p:cNvSpPr>
          <p:nvPr>
            <p:ph type="sldNum" sz="quarter" idx="12"/>
          </p:nvPr>
        </p:nvSpPr>
        <p:spPr/>
        <p:txBody>
          <a:bodyPr/>
          <a:lstStyle/>
          <a:p>
            <a:fld id="{5D0B38A0-89E4-41AD-BD5D-EF46AD5D7C5A}" type="slidenum">
              <a:rPr lang="fr-FR" smtClean="0"/>
              <a:t>‹nr.›</a:t>
            </a:fld>
            <a:endParaRPr lang="fr-FR"/>
          </a:p>
        </p:txBody>
      </p:sp>
    </p:spTree>
    <p:extLst>
      <p:ext uri="{BB962C8B-B14F-4D97-AF65-F5344CB8AC3E}">
        <p14:creationId xmlns:p14="http://schemas.microsoft.com/office/powerpoint/2010/main" val="90852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err="1"/>
              <a:t>Pie</a:t>
            </a:r>
            <a:r>
              <a:rPr lang="nl-BE"/>
              <a:t> </a:t>
            </a:r>
            <a:r>
              <a:rPr lang="nl-BE" err="1"/>
              <a:t>chart</a:t>
            </a:r>
            <a:r>
              <a:rPr lang="nl-BE"/>
              <a:t> </a:t>
            </a:r>
            <a:r>
              <a:rPr lang="nl-BE" err="1"/>
              <a:t>example</a:t>
            </a:r>
            <a:endParaRPr lang="nl-BE"/>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extLst>
              <p:ext uri="{D42A27DB-BD31-4B8C-83A1-F6EECF244321}">
                <p14:modId xmlns:p14="http://schemas.microsoft.com/office/powerpoint/2010/main" val="506473891"/>
              </p:ext>
            </p:extLst>
          </p:nvPr>
        </p:nvGraphicFramePr>
        <p:xfrm>
          <a:off x="0" y="1399648"/>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867653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a:t>Column </a:t>
            </a:r>
            <a:r>
              <a:rPr lang="nl-BE" err="1"/>
              <a:t>chart</a:t>
            </a:r>
            <a:r>
              <a:rPr lang="nl-BE"/>
              <a:t> </a:t>
            </a:r>
            <a:r>
              <a:rPr lang="nl-BE" err="1"/>
              <a:t>example</a:t>
            </a:r>
            <a:endParaRPr lang="nl-BE"/>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extLst>
              <p:ext uri="{D42A27DB-BD31-4B8C-83A1-F6EECF244321}">
                <p14:modId xmlns:p14="http://schemas.microsoft.com/office/powerpoint/2010/main" val="1457357292"/>
              </p:ext>
            </p:extLst>
          </p:nvPr>
        </p:nvGraphicFramePr>
        <p:xfrm>
          <a:off x="2032000" y="1553029"/>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0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060299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05233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36351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Tree>
    <p:extLst>
      <p:ext uri="{BB962C8B-B14F-4D97-AF65-F5344CB8AC3E}">
        <p14:creationId xmlns:p14="http://schemas.microsoft.com/office/powerpoint/2010/main" val="357508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0"/>
            <a:ext cx="12192000" cy="68579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1376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299435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89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287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a:latin typeface="Calibri" panose="020F0502020204030204" pitchFamily="34" charset="0"/>
                <a:cs typeface="Calibri" panose="020F0502020204030204" pitchFamily="34" charset="0"/>
              </a:rPr>
              <a:t>Ontwikkelt </a:t>
            </a:r>
          </a:p>
          <a:p>
            <a:r>
              <a:rPr lang="nl-BE" b="1" i="0">
                <a:latin typeface="Calibri" panose="020F0502020204030204" pitchFamily="34" charset="0"/>
                <a:cs typeface="Calibri" panose="020F0502020204030204" pitchFamily="34" charset="0"/>
              </a:rPr>
              <a:t>Faciliteert </a:t>
            </a:r>
          </a:p>
          <a:p>
            <a:r>
              <a:rPr lang="nl-BE" b="1" i="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371440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Développe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Facilite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Rapproche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Develops</a:t>
            </a:r>
            <a:endParaRPr lang="nl-BE" b="1" i="0">
              <a:latin typeface="Calibri" panose="020F0502020204030204" pitchFamily="34" charset="0"/>
              <a:cs typeface="Calibri" panose="020F0502020204030204" pitchFamily="34" charset="0"/>
            </a:endParaRPr>
          </a:p>
          <a:p>
            <a:r>
              <a:rPr lang="nl-BE" b="1" err="1"/>
              <a:t>Facilitates</a:t>
            </a:r>
            <a:endParaRPr lang="nl-BE" b="1"/>
          </a:p>
          <a:p>
            <a:r>
              <a:rPr lang="nl-BE" b="1" i="0" err="1">
                <a:latin typeface="Calibri" panose="020F0502020204030204" pitchFamily="34" charset="0"/>
                <a:cs typeface="Calibri" panose="020F0502020204030204" pitchFamily="34" charset="0"/>
              </a:rPr>
              <a:t>Bringstogether</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9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6"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2744617923"/>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34233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11317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6"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86821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4" y="1786070"/>
            <a:ext cx="5146585" cy="451217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3"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666279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guide id="3" pos="72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4"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538071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70752"/>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79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15534879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2" r:id="rId3"/>
    <p:sldLayoutId id="2147483770" r:id="rId4"/>
    <p:sldLayoutId id="2147483782" r:id="rId5"/>
    <p:sldLayoutId id="2147483703" r:id="rId6"/>
    <p:sldLayoutId id="2147483783" r:id="rId7"/>
    <p:sldLayoutId id="2147483704" r:id="rId8"/>
    <p:sldLayoutId id="2147483805" r:id="rId9"/>
    <p:sldLayoutId id="214748382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357EE6-466F-BF8A-1943-128884682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6861D9B-E91D-0BAC-A0E4-CDDC953CC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2509AB-CB86-281E-B037-D65FDC8AF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0C4DF-127E-4569-A4CA-2B9CEA20FCB0}" type="datetimeFigureOut">
              <a:rPr lang="fr-FR" smtClean="0"/>
              <a:t>10/10/2024</a:t>
            </a:fld>
            <a:endParaRPr lang="fr-FR"/>
          </a:p>
        </p:txBody>
      </p:sp>
      <p:sp>
        <p:nvSpPr>
          <p:cNvPr id="5" name="Espace réservé du pied de page 4">
            <a:extLst>
              <a:ext uri="{FF2B5EF4-FFF2-40B4-BE49-F238E27FC236}">
                <a16:creationId xmlns:a16="http://schemas.microsoft.com/office/drawing/2014/main" id="{6079985A-A436-BD6C-5004-6603F557A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F0BF60-D32A-9343-F2F8-4F276B099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B38A0-89E4-41AD-BD5D-EF46AD5D7C5A}" type="slidenum">
              <a:rPr lang="fr-FR" smtClean="0"/>
              <a:t>‹nr.›</a:t>
            </a:fld>
            <a:endParaRPr lang="fr-FR"/>
          </a:p>
        </p:txBody>
      </p:sp>
    </p:spTree>
    <p:extLst>
      <p:ext uri="{BB962C8B-B14F-4D97-AF65-F5344CB8AC3E}">
        <p14:creationId xmlns:p14="http://schemas.microsoft.com/office/powerpoint/2010/main" val="346187815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4284103477"/>
      </p:ext>
    </p:extLst>
  </p:cSld>
  <p:clrMap bg1="lt1" tx1="dk1" bg2="lt2" tx2="dk2" accent1="accent1" accent2="accent2" accent3="accent3" accent4="accent4" accent5="accent5" accent6="accent6" hlink="hlink" folHlink="folHlink"/>
  <p:sldLayoutIdLst>
    <p:sldLayoutId id="2147483801" r:id="rId1"/>
    <p:sldLayoutId id="214748380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620"/>
      </p:ext>
    </p:extLst>
  </p:cSld>
  <p:clrMap bg1="lt1" tx1="dk1" bg2="lt2" tx2="dk2" accent1="accent1" accent2="accent2" accent3="accent3" accent4="accent4" accent5="accent5" accent6="accent6" hlink="hlink" folHlink="folHlink"/>
  <p:sldLayoutIdLst>
    <p:sldLayoutId id="2147483786" r:id="rId1"/>
    <p:sldLayoutId id="2147483795" r:id="rId2"/>
    <p:sldLayoutId id="2147483787" r:id="rId3"/>
    <p:sldLayoutId id="2147483793" r:id="rId4"/>
    <p:sldLayoutId id="2147483807"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6947796"/>
      </p:ext>
    </p:extLst>
  </p:cSld>
  <p:clrMap bg1="lt1" tx1="dk1" bg2="lt2" tx2="dk2" accent1="accent1" accent2="accent2" accent3="accent3" accent4="accent4" accent5="accent5" accent6="accent6" hlink="hlink" folHlink="folHlink"/>
  <p:sldLayoutIdLst>
    <p:sldLayoutId id="214748379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57884"/>
      </p:ext>
    </p:extLst>
  </p:cSld>
  <p:clrMap bg1="lt1" tx1="dk1" bg2="lt2" tx2="dk2" accent1="accent1" accent2="accent2" accent3="accent3" accent4="accent4" accent5="accent5" accent6="accent6" hlink="hlink" folHlink="folHlink"/>
  <p:sldLayoutIdLst>
    <p:sldLayoutId id="2147483775" r:id="rId1"/>
    <p:sldLayoutId id="2147483796" r:id="rId2"/>
    <p:sldLayoutId id="2147483797" r:id="rId3"/>
    <p:sldLayoutId id="214748379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wmf"/><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600" y="2177964"/>
            <a:ext cx="5268913" cy="2343711"/>
          </a:xfrm>
        </p:spPr>
        <p:txBody>
          <a:bodyPr>
            <a:normAutofit/>
          </a:bodyPr>
          <a:lstStyle/>
          <a:p>
            <a:r>
              <a:rPr lang="nl-BE" dirty="0">
                <a:solidFill>
                  <a:schemeClr val="bg2"/>
                </a:solidFill>
              </a:rPr>
              <a:t>WORKSHOP</a:t>
            </a:r>
            <a:r>
              <a:rPr lang="nl-BE" dirty="0"/>
              <a:t> </a:t>
            </a:r>
            <a:br>
              <a:rPr lang="nl-BE" dirty="0"/>
            </a:br>
            <a:r>
              <a:rPr lang="nl-BE" sz="3100" dirty="0"/>
              <a:t>I-427</a:t>
            </a:r>
            <a:endParaRPr lang="nl-BE" dirty="0"/>
          </a:p>
        </p:txBody>
      </p:sp>
      <p:pic>
        <p:nvPicPr>
          <p:cNvPr id="5" name="Picture 4">
            <a:extLst>
              <a:ext uri="{FF2B5EF4-FFF2-40B4-BE49-F238E27FC236}">
                <a16:creationId xmlns:a16="http://schemas.microsoft.com/office/drawing/2014/main" id="{238FBF70-FC93-49B9-B76C-0F40B3FCD6CE}"/>
              </a:ext>
            </a:extLst>
          </p:cNvPr>
          <p:cNvPicPr>
            <a:picLocks noChangeAspect="1"/>
          </p:cNvPicPr>
          <p:nvPr/>
        </p:nvPicPr>
        <p:blipFill>
          <a:blip r:embed="rId3"/>
          <a:stretch>
            <a:fillRect/>
          </a:stretch>
        </p:blipFill>
        <p:spPr>
          <a:xfrm>
            <a:off x="8795657" y="403135"/>
            <a:ext cx="1611086" cy="693734"/>
          </a:xfrm>
          <a:prstGeom prst="rect">
            <a:avLst/>
          </a:prstGeom>
        </p:spPr>
      </p:pic>
    </p:spTree>
    <p:extLst>
      <p:ext uri="{BB962C8B-B14F-4D97-AF65-F5344CB8AC3E}">
        <p14:creationId xmlns:p14="http://schemas.microsoft.com/office/powerpoint/2010/main" val="354408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47A7B99-AFB0-244D-B759-DF2098E51DF9}"/>
              </a:ext>
            </a:extLst>
          </p:cNvPr>
          <p:cNvSpPr>
            <a:spLocks noGrp="1"/>
          </p:cNvSpPr>
          <p:nvPr>
            <p:ph type="body" sz="quarter" idx="18"/>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mplément 3">
                <a:extLst>
                  <a:ext uri="{FF2B5EF4-FFF2-40B4-BE49-F238E27FC236}">
                    <a16:creationId xmlns:a16="http://schemas.microsoft.com/office/drawing/2014/main" id="{8B413BE0-7A76-679E-9E0F-98C1A963B3BF}"/>
                  </a:ext>
                </a:extLst>
              </p:cNvPr>
              <p:cNvGraphicFramePr>
                <a:graphicFrameLocks noGrp="1"/>
              </p:cNvGraphicFramePr>
              <p:nvPr>
                <p:extLst>
                  <p:ext uri="{D42A27DB-BD31-4B8C-83A1-F6EECF244321}">
                    <p14:modId xmlns:p14="http://schemas.microsoft.com/office/powerpoint/2010/main" val="92316624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mplément 3">
                <a:extLst>
                  <a:ext uri="{FF2B5EF4-FFF2-40B4-BE49-F238E27FC236}">
                    <a16:creationId xmlns:a16="http://schemas.microsoft.com/office/drawing/2014/main" id="{8B413BE0-7A76-679E-9E0F-98C1A963B3BF}"/>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16648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5D64E10-B16C-3542-54BC-0F7ABE5822DD}"/>
              </a:ext>
            </a:extLst>
          </p:cNvPr>
          <p:cNvSpPr>
            <a:spLocks noGrp="1"/>
          </p:cNvSpPr>
          <p:nvPr>
            <p:ph type="body" sz="quarter" idx="18"/>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ément 3">
                <a:extLst>
                  <a:ext uri="{FF2B5EF4-FFF2-40B4-BE49-F238E27FC236}">
                    <a16:creationId xmlns:a16="http://schemas.microsoft.com/office/drawing/2014/main" id="{BECAED28-7DBD-E69B-60EF-D2DE35DCD10C}"/>
                  </a:ext>
                </a:extLst>
              </p:cNvPr>
              <p:cNvGraphicFramePr>
                <a:graphicFrameLocks noGrp="1"/>
              </p:cNvGraphicFramePr>
              <p:nvPr>
                <p:extLst>
                  <p:ext uri="{D42A27DB-BD31-4B8C-83A1-F6EECF244321}">
                    <p14:modId xmlns:p14="http://schemas.microsoft.com/office/powerpoint/2010/main" val="3106801"/>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mplément 3">
                <a:extLst>
                  <a:ext uri="{FF2B5EF4-FFF2-40B4-BE49-F238E27FC236}">
                    <a16:creationId xmlns:a16="http://schemas.microsoft.com/office/drawing/2014/main" id="{BECAED28-7DBD-E69B-60EF-D2DE35DCD10C}"/>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60713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32425-AB50-49A1-860B-71465F1F711C}"/>
              </a:ext>
            </a:extLst>
          </p:cNvPr>
          <p:cNvSpPr>
            <a:spLocks noGrp="1"/>
          </p:cNvSpPr>
          <p:nvPr>
            <p:ph type="body" sz="quarter" idx="12"/>
          </p:nvPr>
        </p:nvSpPr>
        <p:spPr>
          <a:xfrm>
            <a:off x="1329522" y="1568450"/>
            <a:ext cx="9180409" cy="5289550"/>
          </a:xfrm>
        </p:spPr>
        <p:txBody>
          <a:bodyPr/>
          <a:lstStyle/>
          <a:p>
            <a:pPr>
              <a:buClrTx/>
            </a:pPr>
            <a:r>
              <a:rPr lang="nl-BE" sz="4000" dirty="0">
                <a:solidFill>
                  <a:schemeClr val="bg2"/>
                </a:solidFill>
              </a:rPr>
              <a:t>Regels voor het bepalen van de afbakeningen van de zone van het werk</a:t>
            </a:r>
          </a:p>
          <a:p>
            <a:pPr>
              <a:buClrTx/>
            </a:pPr>
            <a:r>
              <a:rPr lang="nl-BE" sz="3200" b="0" dirty="0"/>
              <a:t>Naspeurbaarheid van de toepassing van andere beveiligingsmaatregelen</a:t>
            </a:r>
          </a:p>
        </p:txBody>
      </p:sp>
      <p:pic>
        <p:nvPicPr>
          <p:cNvPr id="4" name="Picture 3">
            <a:extLst>
              <a:ext uri="{FF2B5EF4-FFF2-40B4-BE49-F238E27FC236}">
                <a16:creationId xmlns:a16="http://schemas.microsoft.com/office/drawing/2014/main" id="{E3F19199-E03D-43C4-BE91-A07772B66022}"/>
              </a:ext>
            </a:extLst>
          </p:cNvPr>
          <p:cNvPicPr>
            <a:picLocks noChangeAspect="1"/>
          </p:cNvPicPr>
          <p:nvPr/>
        </p:nvPicPr>
        <p:blipFill>
          <a:blip r:embed="rId2"/>
          <a:stretch>
            <a:fillRect/>
          </a:stretch>
        </p:blipFill>
        <p:spPr>
          <a:xfrm>
            <a:off x="9486674" y="274608"/>
            <a:ext cx="2046514" cy="881229"/>
          </a:xfrm>
          <a:prstGeom prst="rect">
            <a:avLst/>
          </a:prstGeom>
        </p:spPr>
      </p:pic>
    </p:spTree>
    <p:extLst>
      <p:ext uri="{BB962C8B-B14F-4D97-AF65-F5344CB8AC3E}">
        <p14:creationId xmlns:p14="http://schemas.microsoft.com/office/powerpoint/2010/main" val="327236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A3E694-1CAD-9837-4161-5056E3DEED23}"/>
              </a:ext>
            </a:extLst>
          </p:cNvPr>
          <p:cNvPicPr>
            <a:picLocks noChangeAspect="1"/>
          </p:cNvPicPr>
          <p:nvPr/>
        </p:nvPicPr>
        <p:blipFill>
          <a:blip r:embed="rId3"/>
          <a:stretch>
            <a:fillRect/>
          </a:stretch>
        </p:blipFill>
        <p:spPr>
          <a:xfrm>
            <a:off x="6533591" y="1409154"/>
            <a:ext cx="5153744" cy="3610479"/>
          </a:xfrm>
          <a:prstGeom prst="rect">
            <a:avLst/>
          </a:prstGeom>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13</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3" y="1779342"/>
            <a:ext cx="5429428" cy="4518909"/>
          </a:xfrm>
        </p:spPr>
        <p:txBody>
          <a:bodyPr/>
          <a:lstStyle/>
          <a:p>
            <a:pPr algn="just"/>
            <a:r>
              <a:rPr lang="nl-BE" sz="2000" dirty="0">
                <a:solidFill>
                  <a:schemeClr val="accent2"/>
                </a:solidFill>
              </a:rPr>
              <a:t>Dit document maakt het mogelijk om volgende elementen vast te leggen:</a:t>
            </a:r>
          </a:p>
          <a:p>
            <a:pPr marL="285750" indent="-285750" algn="just">
              <a:buClr>
                <a:schemeClr val="bg2"/>
              </a:buClr>
              <a:buFont typeface="Arial" panose="020B0604020202020204" pitchFamily="34" charset="0"/>
              <a:buChar char="•"/>
            </a:pPr>
            <a:r>
              <a:rPr lang="nl-NL" sz="1800" dirty="0">
                <a:solidFill>
                  <a:schemeClr val="accent2"/>
                </a:solidFill>
              </a:rPr>
              <a:t>de </a:t>
            </a:r>
            <a:r>
              <a:rPr lang="nl-NL" sz="1800" b="1" dirty="0">
                <a:solidFill>
                  <a:schemeClr val="accent2"/>
                </a:solidFill>
              </a:rPr>
              <a:t>aanvraag voor de werken </a:t>
            </a:r>
            <a:r>
              <a:rPr lang="nl-NL" sz="1800" dirty="0">
                <a:solidFill>
                  <a:schemeClr val="accent2"/>
                </a:solidFill>
              </a:rPr>
              <a:t>en de </a:t>
            </a:r>
            <a:r>
              <a:rPr lang="nl-NL" sz="1800" b="1" dirty="0">
                <a:solidFill>
                  <a:schemeClr val="accent2"/>
                </a:solidFill>
              </a:rPr>
              <a:t>toepassing van de veiligheidsmaatregelen</a:t>
            </a:r>
            <a:r>
              <a:rPr lang="nl-NL" sz="1800" dirty="0">
                <a:solidFill>
                  <a:schemeClr val="accent2"/>
                </a:solidFill>
              </a:rPr>
              <a:t> (buitendienststelling – buitenspanningstelling); </a:t>
            </a:r>
            <a:endParaRPr lang="fr-FR" sz="1800" dirty="0">
              <a:solidFill>
                <a:schemeClr val="accent2"/>
              </a:solidFill>
            </a:endParaRPr>
          </a:p>
          <a:p>
            <a:pPr marL="285750" indent="-285750" algn="just">
              <a:buClr>
                <a:schemeClr val="bg2"/>
              </a:buClr>
              <a:buFont typeface="Arial" panose="020B0604020202020204" pitchFamily="34" charset="0"/>
              <a:buChar char="•"/>
            </a:pPr>
            <a:r>
              <a:rPr lang="nl-NL" sz="1800" dirty="0">
                <a:solidFill>
                  <a:schemeClr val="accent2"/>
                </a:solidFill>
              </a:rPr>
              <a:t>de </a:t>
            </a:r>
            <a:r>
              <a:rPr lang="nl-NL" sz="1800" b="1" dirty="0">
                <a:solidFill>
                  <a:schemeClr val="accent2"/>
                </a:solidFill>
              </a:rPr>
              <a:t>bevestiging</a:t>
            </a:r>
            <a:r>
              <a:rPr lang="nl-NL" sz="1800" dirty="0">
                <a:solidFill>
                  <a:schemeClr val="accent2"/>
                </a:solidFill>
              </a:rPr>
              <a:t> van de </a:t>
            </a:r>
            <a:r>
              <a:rPr lang="nl-NL" sz="1800" b="1" dirty="0">
                <a:solidFill>
                  <a:schemeClr val="accent2"/>
                </a:solidFill>
              </a:rPr>
              <a:t>toepassing van de veiligheidsmaatregelen</a:t>
            </a:r>
            <a:r>
              <a:rPr lang="nl-NL" sz="1800" dirty="0">
                <a:solidFill>
                  <a:schemeClr val="accent2"/>
                </a:solidFill>
              </a:rPr>
              <a:t> (buitendienststelling - buitenspanningstelling);</a:t>
            </a:r>
            <a:endParaRPr lang="fr-FR" sz="1800" dirty="0">
              <a:solidFill>
                <a:schemeClr val="accent2"/>
              </a:solidFill>
            </a:endParaRPr>
          </a:p>
          <a:p>
            <a:pPr marL="285750" indent="-285750" algn="just">
              <a:buClr>
                <a:schemeClr val="bg2"/>
              </a:buClr>
              <a:buFont typeface="Arial" panose="020B0604020202020204" pitchFamily="34" charset="0"/>
              <a:buChar char="•"/>
            </a:pPr>
            <a:r>
              <a:rPr lang="nl-NL" sz="1800" dirty="0">
                <a:solidFill>
                  <a:schemeClr val="accent2"/>
                </a:solidFill>
              </a:rPr>
              <a:t>de </a:t>
            </a:r>
            <a:r>
              <a:rPr lang="nl-NL" sz="1800" b="1" dirty="0">
                <a:solidFill>
                  <a:schemeClr val="accent2"/>
                </a:solidFill>
              </a:rPr>
              <a:t>bevestiging</a:t>
            </a:r>
            <a:r>
              <a:rPr lang="nl-NL" sz="1800" dirty="0">
                <a:solidFill>
                  <a:schemeClr val="accent2"/>
                </a:solidFill>
              </a:rPr>
              <a:t> van de </a:t>
            </a:r>
            <a:r>
              <a:rPr lang="nl-NL" sz="1800" b="1" dirty="0">
                <a:solidFill>
                  <a:schemeClr val="accent2"/>
                </a:solidFill>
              </a:rPr>
              <a:t>voltooiing van de werkzaamheden </a:t>
            </a:r>
            <a:r>
              <a:rPr lang="nl-NL" sz="1800" dirty="0">
                <a:solidFill>
                  <a:schemeClr val="accent2"/>
                </a:solidFill>
              </a:rPr>
              <a:t>door de aannemer</a:t>
            </a:r>
            <a:r>
              <a:rPr lang="fr-FR" sz="1800" dirty="0">
                <a:solidFill>
                  <a:schemeClr val="accent2"/>
                </a:solidFill>
              </a:rPr>
              <a:t>.</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De context</a:t>
            </a:r>
          </a:p>
          <a:p>
            <a:r>
              <a:rPr lang="nl-BE" sz="2000" dirty="0"/>
              <a:t>Naspeurbaarheid van de uitwisselingen – </a:t>
            </a:r>
            <a:r>
              <a:rPr lang="fr-FR" sz="2000" dirty="0"/>
              <a:t>I-427 </a:t>
            </a:r>
            <a:endParaRPr lang="nl-BE" sz="2000" dirty="0"/>
          </a:p>
          <a:p>
            <a:endParaRPr lang="nl-BE" dirty="0"/>
          </a:p>
        </p:txBody>
      </p:sp>
      <p:sp>
        <p:nvSpPr>
          <p:cNvPr id="15" name="TextBox 22">
            <a:extLst>
              <a:ext uri="{FF2B5EF4-FFF2-40B4-BE49-F238E27FC236}">
                <a16:creationId xmlns:a16="http://schemas.microsoft.com/office/drawing/2014/main" id="{4B111D30-23C6-4D98-88EB-AE844166A6DB}"/>
              </a:ext>
            </a:extLst>
          </p:cNvPr>
          <p:cNvSpPr txBox="1">
            <a:spLocks noChangeArrowheads="1"/>
          </p:cNvSpPr>
          <p:nvPr/>
        </p:nvSpPr>
        <p:spPr bwMode="auto">
          <a:xfrm>
            <a:off x="6307109" y="5911076"/>
            <a:ext cx="27497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rIns="0">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De </a:t>
            </a:r>
            <a:r>
              <a:rPr kumimoji="0" lang="fr-BE" altLang="en-US" sz="1400" b="1"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witte</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bladen</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zijn</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niet </a:t>
            </a:r>
            <a:r>
              <a:rPr kumimoji="0" lang="fr-BE" altLang="en-US" sz="1400" b="1"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uitscheurbaar</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en </a:t>
            </a:r>
            <a:r>
              <a:rPr kumimoji="0" lang="fr-BE" altLang="en-US" sz="1400" b="0"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bestemd</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
                <a:ea typeface="+mn-ea"/>
                <a:cs typeface="Arial" panose="020B0604020202020204" pitchFamily="34" charset="0"/>
              </a:rPr>
              <a:t>voor</a:t>
            </a:r>
            <a:r>
              <a:rPr kumimoji="0" lang="fr-BE" altLang="en-US" sz="1400" b="0"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 </a:t>
            </a:r>
            <a:r>
              <a:rPr kumimoji="0" lang="fr-BE" altLang="en-US" sz="1400" b="1" i="0" u="none" strike="noStrike" kern="1200" cap="none" spc="0" normalizeH="0" baseline="0" noProof="0" dirty="0">
                <a:ln>
                  <a:noFill/>
                </a:ln>
                <a:solidFill>
                  <a:srgbClr val="213A53"/>
                </a:solidFill>
                <a:effectLst/>
                <a:uLnTx/>
                <a:uFillTx/>
                <a:latin typeface="Calibri "/>
                <a:ea typeface="+mn-ea"/>
                <a:cs typeface="Arial" panose="020B0604020202020204" pitchFamily="34" charset="0"/>
              </a:rPr>
              <a:t>INFRABEL</a:t>
            </a:r>
            <a:endParaRPr lang="fr-BE" altLang="en-US" sz="1400" b="1" dirty="0">
              <a:solidFill>
                <a:schemeClr val="accent2"/>
              </a:solidFill>
              <a:latin typeface="Calibri "/>
            </a:endParaRPr>
          </a:p>
        </p:txBody>
      </p:sp>
      <p:sp>
        <p:nvSpPr>
          <p:cNvPr id="16" name="TextBox 24">
            <a:extLst>
              <a:ext uri="{FF2B5EF4-FFF2-40B4-BE49-F238E27FC236}">
                <a16:creationId xmlns:a16="http://schemas.microsoft.com/office/drawing/2014/main" id="{FA780D32-7D08-4FDF-9D10-23C4C12C53C3}"/>
              </a:ext>
            </a:extLst>
          </p:cNvPr>
          <p:cNvSpPr txBox="1">
            <a:spLocks noChangeArrowheads="1"/>
          </p:cNvSpPr>
          <p:nvPr/>
        </p:nvSpPr>
        <p:spPr bwMode="auto">
          <a:xfrm>
            <a:off x="9267976" y="5911076"/>
            <a:ext cx="2419359"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Aft>
                <a:spcPts val="600"/>
              </a:spcAft>
              <a:defRPr sz="2000">
                <a:solidFill>
                  <a:schemeClr val="tx1"/>
                </a:solidFill>
                <a:latin typeface="Arial" panose="020B0604020202020204" pitchFamily="34" charset="0"/>
                <a:cs typeface="Arial" panose="020B0604020202020204" pitchFamily="34" charset="0"/>
              </a:defRPr>
            </a:lvl1pPr>
            <a:lvl2pPr marL="742950" indent="-28575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De </a:t>
            </a:r>
            <a:r>
              <a:rPr kumimoji="0" lang="fr-BE" altLang="en-US" sz="1400" b="1"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gele</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bladen</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zijn</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a:t>
            </a:r>
            <a:r>
              <a:rPr kumimoji="0" lang="fr-BE" altLang="en-US" sz="1400" b="1"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uitscheurbaar</a:t>
            </a:r>
            <a:r>
              <a:rPr kumimoji="0" lang="fr-BE" altLang="en-US" sz="1400" b="1"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en </a:t>
            </a:r>
            <a:r>
              <a:rPr kumimoji="0" lang="fr-BE" altLang="en-US" sz="1400" b="0"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bestemd</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a:t>
            </a:r>
            <a:r>
              <a:rPr kumimoji="0" lang="fr-BE" altLang="en-US" sz="1400" b="0" i="0" u="none" strike="noStrike" kern="1200" cap="none" spc="0" normalizeH="0" baseline="0" noProof="0" dirty="0" err="1">
                <a:ln>
                  <a:noFill/>
                </a:ln>
                <a:solidFill>
                  <a:srgbClr val="213A53"/>
                </a:solidFill>
                <a:effectLst/>
                <a:uLnTx/>
                <a:uFillTx/>
                <a:latin typeface="Calibri" panose="020F0502020204030204"/>
                <a:ea typeface="+mn-ea"/>
                <a:cs typeface="Arial" panose="020B0604020202020204" pitchFamily="34" charset="0"/>
              </a:rPr>
              <a:t>voor</a:t>
            </a:r>
            <a:r>
              <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 de </a:t>
            </a:r>
            <a:r>
              <a:rPr kumimoji="0" lang="fr-BE" altLang="en-US" sz="1400" b="1"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rPr>
              <a:t>AANNEMER</a:t>
            </a:r>
            <a:endParaRPr kumimoji="0" lang="fr-BE" altLang="en-US" sz="1400" b="0" i="0" u="none" strike="noStrike" kern="1200" cap="none" spc="0" normalizeH="0" baseline="0" noProof="0" dirty="0">
              <a:ln>
                <a:noFill/>
              </a:ln>
              <a:solidFill>
                <a:srgbClr val="213A53"/>
              </a:solidFill>
              <a:effectLst/>
              <a:uLnTx/>
              <a:uFillTx/>
              <a:latin typeface="Calibri" panose="020F0502020204030204"/>
              <a:ea typeface="+mn-ea"/>
              <a:cs typeface="Arial" panose="020B0604020202020204" pitchFamily="34" charset="0"/>
            </a:endParaRPr>
          </a:p>
        </p:txBody>
      </p:sp>
      <p:pic>
        <p:nvPicPr>
          <p:cNvPr id="17" name="Picture 26">
            <a:extLst>
              <a:ext uri="{FF2B5EF4-FFF2-40B4-BE49-F238E27FC236}">
                <a16:creationId xmlns:a16="http://schemas.microsoft.com/office/drawing/2014/main" id="{3539AA9C-D8FD-4E73-ABD7-991E1E36CB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1245" y="4593808"/>
            <a:ext cx="17256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101" y="4569995"/>
            <a:ext cx="175577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9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CEE8B4A-0338-760E-F20F-6134EDC592A8}"/>
              </a:ext>
            </a:extLst>
          </p:cNvPr>
          <p:cNvSpPr>
            <a:spLocks noGrp="1"/>
          </p:cNvSpPr>
          <p:nvPr>
            <p:ph type="sldNum" sz="quarter" idx="4"/>
          </p:nvPr>
        </p:nvSpPr>
        <p:spPr/>
        <p:txBody>
          <a:bodyPr/>
          <a:lstStyle/>
          <a:p>
            <a:fld id="{070B80B4-B953-6547-A044-6E303DFD4AF3}" type="slidenum">
              <a:rPr lang="nl-BE" smtClean="0"/>
              <a:pPr/>
              <a:t>14</a:t>
            </a:fld>
            <a:endParaRPr lang="nl-BE"/>
          </a:p>
        </p:txBody>
      </p:sp>
      <p:sp>
        <p:nvSpPr>
          <p:cNvPr id="3" name="Espace réservé du texte 2">
            <a:extLst>
              <a:ext uri="{FF2B5EF4-FFF2-40B4-BE49-F238E27FC236}">
                <a16:creationId xmlns:a16="http://schemas.microsoft.com/office/drawing/2014/main" id="{A1B2552B-8BF0-108E-9709-C9BE67F72262}"/>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FEED4111-2528-C59C-43E8-82547D46B45E}"/>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06CC5BE6-7F60-2C1E-B17D-0771720FC391}"/>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mplément 5">
                <a:extLst>
                  <a:ext uri="{FF2B5EF4-FFF2-40B4-BE49-F238E27FC236}">
                    <a16:creationId xmlns:a16="http://schemas.microsoft.com/office/drawing/2014/main" id="{1F5F7EA9-3714-D628-3FC9-B49F5AE75AB5}"/>
                  </a:ext>
                </a:extLst>
              </p:cNvPr>
              <p:cNvGraphicFramePr>
                <a:graphicFrameLocks noGrp="1"/>
              </p:cNvGraphicFramePr>
              <p:nvPr>
                <p:extLst>
                  <p:ext uri="{D42A27DB-BD31-4B8C-83A1-F6EECF244321}">
                    <p14:modId xmlns:p14="http://schemas.microsoft.com/office/powerpoint/2010/main" val="258175262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mplément 5">
                <a:extLst>
                  <a:ext uri="{FF2B5EF4-FFF2-40B4-BE49-F238E27FC236}">
                    <a16:creationId xmlns:a16="http://schemas.microsoft.com/office/drawing/2014/main" id="{1F5F7EA9-3714-D628-3FC9-B49F5AE75AB5}"/>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92640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962D85A-0D43-B7F9-5B06-D4BBE31EC7B9}"/>
              </a:ext>
            </a:extLst>
          </p:cNvPr>
          <p:cNvSpPr>
            <a:spLocks noGrp="1"/>
          </p:cNvSpPr>
          <p:nvPr>
            <p:ph type="sldNum" sz="quarter" idx="4"/>
          </p:nvPr>
        </p:nvSpPr>
        <p:spPr/>
        <p:txBody>
          <a:bodyPr/>
          <a:lstStyle/>
          <a:p>
            <a:fld id="{070B80B4-B953-6547-A044-6E303DFD4AF3}" type="slidenum">
              <a:rPr lang="nl-BE" smtClean="0"/>
              <a:pPr/>
              <a:t>15</a:t>
            </a:fld>
            <a:endParaRPr lang="nl-BE"/>
          </a:p>
        </p:txBody>
      </p:sp>
      <p:sp>
        <p:nvSpPr>
          <p:cNvPr id="3" name="Espace réservé du texte 2">
            <a:extLst>
              <a:ext uri="{FF2B5EF4-FFF2-40B4-BE49-F238E27FC236}">
                <a16:creationId xmlns:a16="http://schemas.microsoft.com/office/drawing/2014/main" id="{6BE61F77-D55E-E44C-5987-408E0B2C4F6B}"/>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50C7773B-4ED8-1D10-7C8E-FF232EDA8534}"/>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4795CCEE-82BF-1B42-E449-BE5F49F266C3}"/>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mplément 5">
                <a:extLst>
                  <a:ext uri="{FF2B5EF4-FFF2-40B4-BE49-F238E27FC236}">
                    <a16:creationId xmlns:a16="http://schemas.microsoft.com/office/drawing/2014/main" id="{8A7502C4-B1E7-6F56-E4FB-59142DE84001}"/>
                  </a:ext>
                </a:extLst>
              </p:cNvPr>
              <p:cNvGraphicFramePr>
                <a:graphicFrameLocks noGrp="1"/>
              </p:cNvGraphicFramePr>
              <p:nvPr>
                <p:extLst>
                  <p:ext uri="{D42A27DB-BD31-4B8C-83A1-F6EECF244321}">
                    <p14:modId xmlns:p14="http://schemas.microsoft.com/office/powerpoint/2010/main" val="147777179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mplément 5">
                <a:extLst>
                  <a:ext uri="{FF2B5EF4-FFF2-40B4-BE49-F238E27FC236}">
                    <a16:creationId xmlns:a16="http://schemas.microsoft.com/office/drawing/2014/main" id="{8A7502C4-B1E7-6F56-E4FB-59142DE84001}"/>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88816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16</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43447"/>
            <a:ext cx="10957364" cy="3500831"/>
          </a:xfrm>
        </p:spPr>
        <p:txBody>
          <a:bodyPr/>
          <a:lstStyle/>
          <a:p>
            <a:pPr algn="just"/>
            <a:r>
              <a:rPr lang="nl-BE" sz="1400" b="1" dirty="0">
                <a:solidFill>
                  <a:schemeClr val="accent2"/>
                </a:solidFill>
              </a:rPr>
              <a:t>Leider van het werk Infrabel (of TUC RAIL) - VBUW:</a:t>
            </a:r>
          </a:p>
          <a:p>
            <a:pPr algn="just"/>
            <a:endParaRPr lang="fr-FR" sz="1400" b="1" dirty="0">
              <a:solidFill>
                <a:schemeClr val="accent2"/>
              </a:solidFill>
            </a:endParaRPr>
          </a:p>
          <a:p>
            <a:pPr marL="285750" indent="-285750" algn="just">
              <a:buClr>
                <a:schemeClr val="bg2"/>
              </a:buClr>
              <a:buFont typeface="Arial" panose="020B0604020202020204" pitchFamily="34" charset="0"/>
              <a:buChar char="•"/>
            </a:pPr>
            <a:r>
              <a:rPr lang="nl-NL" sz="1400" dirty="0">
                <a:solidFill>
                  <a:schemeClr val="accent2"/>
                </a:solidFill>
              </a:rPr>
              <a:t>is verantwoordelijk voor het </a:t>
            </a:r>
            <a:r>
              <a:rPr lang="nl-NL" sz="1400" b="1" dirty="0">
                <a:solidFill>
                  <a:schemeClr val="accent2"/>
                </a:solidFill>
              </a:rPr>
              <a:t>overleg voorafgaand </a:t>
            </a:r>
            <a:r>
              <a:rPr lang="nl-NL" sz="1400" dirty="0">
                <a:solidFill>
                  <a:schemeClr val="accent2"/>
                </a:solidFill>
              </a:rPr>
              <a:t>aan de start van de werken met de afgevaardigde van de aannemer (leider van het werk);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controle van de aanvraag voor de toelating van de werken</a:t>
            </a:r>
            <a:r>
              <a:rPr lang="nl-NL" sz="1400" dirty="0">
                <a:solidFill>
                  <a:schemeClr val="accent2"/>
                </a:solidFill>
              </a:rPr>
              <a:t>, ingediend door de afgevaardigde van de aannemer (leider van het werk aannemer);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correcte toepassing van de voorgeschreven veiligheidsmaatregelen</a:t>
            </a:r>
            <a:r>
              <a:rPr lang="nl-NL" sz="1400" dirty="0">
                <a:solidFill>
                  <a:schemeClr val="accent2"/>
                </a:solidFill>
              </a:rPr>
              <a:t> (buitendienststelling van het spoor/ buitenspanningstelling van de bovenleiding); </a:t>
            </a:r>
          </a:p>
          <a:p>
            <a:pPr marL="285750" indent="-285750" algn="just">
              <a:buClr>
                <a:schemeClr val="bg2"/>
              </a:buClr>
              <a:buFont typeface="Arial" panose="020B0604020202020204" pitchFamily="34" charset="0"/>
              <a:buChar char="•"/>
            </a:pPr>
            <a:r>
              <a:rPr lang="nl-NL" sz="1400" b="1" dirty="0">
                <a:solidFill>
                  <a:schemeClr val="accent2"/>
                </a:solidFill>
              </a:rPr>
              <a:t>geeft de toelating om te werken </a:t>
            </a:r>
            <a:r>
              <a:rPr lang="nl-NL" sz="1400" dirty="0">
                <a:solidFill>
                  <a:schemeClr val="accent2"/>
                </a:solidFill>
              </a:rPr>
              <a:t>aan de afgevaardigde van de aannemer (leider van het werk); </a:t>
            </a:r>
          </a:p>
          <a:p>
            <a:pPr marL="285750" indent="-285750" algn="just">
              <a:buClr>
                <a:schemeClr val="bg2"/>
              </a:buClr>
              <a:buFont typeface="Arial" panose="020B0604020202020204" pitchFamily="34" charset="0"/>
              <a:buChar char="•"/>
            </a:pPr>
            <a:r>
              <a:rPr lang="nl-NL" sz="1400" dirty="0">
                <a:solidFill>
                  <a:schemeClr val="tx2">
                    <a:lumMod val="75000"/>
                  </a:schemeClr>
                </a:solidFill>
              </a:rPr>
              <a:t>is verantwoordelijk voor de aflevering van de toelating voor het </a:t>
            </a:r>
            <a:r>
              <a:rPr lang="nl-NL" sz="1400" b="1" dirty="0">
                <a:solidFill>
                  <a:schemeClr val="tx2">
                    <a:lumMod val="75000"/>
                  </a:schemeClr>
                </a:solidFill>
              </a:rPr>
              <a:t>op het spoor plaatsen </a:t>
            </a:r>
            <a:r>
              <a:rPr lang="nl-NL" sz="1400" dirty="0">
                <a:solidFill>
                  <a:schemeClr val="tx2">
                    <a:lumMod val="75000"/>
                  </a:schemeClr>
                </a:solidFill>
              </a:rPr>
              <a:t>van en </a:t>
            </a:r>
            <a:r>
              <a:rPr lang="nl-NL" sz="1400" b="1" dirty="0">
                <a:solidFill>
                  <a:schemeClr val="tx2">
                    <a:lumMod val="75000"/>
                  </a:schemeClr>
                </a:solidFill>
              </a:rPr>
              <a:t>het verkeer </a:t>
            </a:r>
            <a:r>
              <a:rPr lang="nl-NL" sz="1400" dirty="0">
                <a:solidFill>
                  <a:schemeClr val="tx2">
                    <a:lumMod val="75000"/>
                  </a:schemeClr>
                </a:solidFill>
              </a:rPr>
              <a:t>van technische spoorvoertuigen en werktreinen op het spoor buiten dienst; </a:t>
            </a:r>
          </a:p>
          <a:p>
            <a:pPr marL="285750" indent="-285750" algn="just">
              <a:buClr>
                <a:schemeClr val="bg2"/>
              </a:buClr>
              <a:buFont typeface="Arial" panose="020B0604020202020204" pitchFamily="34" charset="0"/>
              <a:buChar char="•"/>
            </a:pPr>
            <a:r>
              <a:rPr lang="nl-NL" sz="1400" dirty="0">
                <a:solidFill>
                  <a:schemeClr val="tx2">
                    <a:lumMod val="75000"/>
                  </a:schemeClr>
                </a:solidFill>
              </a:rPr>
              <a:t>verzekert het </a:t>
            </a:r>
            <a:r>
              <a:rPr lang="nl-NL" sz="1400" b="1" dirty="0">
                <a:solidFill>
                  <a:schemeClr val="tx2">
                    <a:lumMod val="75000"/>
                  </a:schemeClr>
                </a:solidFill>
              </a:rPr>
              <a:t>toezicht op de werken</a:t>
            </a:r>
            <a:r>
              <a:rPr lang="nl-NL" sz="1400" dirty="0">
                <a:solidFill>
                  <a:schemeClr val="tx2">
                    <a:lumMod val="75000"/>
                  </a:schemeClr>
                </a:solidFill>
              </a:rPr>
              <a:t>, uitgevoerd door de aannemer en controleert (punctueel) de kwaliteit van het deze werken, op basis van de technische reglementaire voorschriften;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het </a:t>
            </a:r>
            <a:r>
              <a:rPr lang="nl-NL" sz="1400" b="1" dirty="0">
                <a:solidFill>
                  <a:schemeClr val="accent2"/>
                </a:solidFill>
              </a:rPr>
              <a:t>terug onder spanningstellen van de bovenleiding</a:t>
            </a:r>
            <a:r>
              <a:rPr lang="nl-NL" sz="1400" dirty="0">
                <a:solidFill>
                  <a:schemeClr val="accent2"/>
                </a:solidFill>
              </a:rPr>
              <a:t>;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terug ter beschikkingstelling van het spoor aan de exploitatie</a:t>
            </a:r>
            <a:r>
              <a:rPr lang="nl-NL" sz="1400" dirty="0">
                <a:solidFill>
                  <a:schemeClr val="accent2"/>
                </a:solidFill>
              </a:rPr>
              <a:t>, </a:t>
            </a:r>
            <a:r>
              <a:rPr lang="nl-NL" sz="1400" u="sng" dirty="0">
                <a:solidFill>
                  <a:schemeClr val="accent2"/>
                </a:solidFill>
              </a:rPr>
              <a:t>na controle van de vrijmaking van het spoor, de goede staat van het spoor en de voltooiing van de werkzaamheden</a:t>
            </a:r>
            <a:r>
              <a:rPr lang="nl-NL" sz="1400" dirty="0">
                <a:solidFill>
                  <a:schemeClr val="accent2"/>
                </a:solidFill>
              </a:rPr>
              <a:t>.</a:t>
            </a:r>
            <a:endParaRPr lang="fr-FR" sz="1400" u="sng" dirty="0">
              <a:solidFill>
                <a:schemeClr val="accent2"/>
              </a:solidFill>
            </a:endParaRP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De context</a:t>
            </a:r>
          </a:p>
          <a:p>
            <a:r>
              <a:rPr lang="nl-BE" sz="2000" dirty="0"/>
              <a:t>Rollen en verantwoordelijkheden</a:t>
            </a:r>
          </a:p>
          <a:p>
            <a:endParaRPr lang="nl-BE" dirty="0"/>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pic>
        <p:nvPicPr>
          <p:cNvPr id="7" name="Picture 16">
            <a:extLst>
              <a:ext uri="{FF2B5EF4-FFF2-40B4-BE49-F238E27FC236}">
                <a16:creationId xmlns:a16="http://schemas.microsoft.com/office/drawing/2014/main" id="{77527B04-3430-4369-8272-A2BFB2FF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267" y="223726"/>
            <a:ext cx="503292" cy="1677639"/>
          </a:xfrm>
          <a:prstGeom prst="rect">
            <a:avLst/>
          </a:prstGeom>
          <a:ln w="25400">
            <a:solidFill>
              <a:srgbClr val="028DB4"/>
            </a:solidFill>
          </a:ln>
        </p:spPr>
      </p:pic>
      <p:sp>
        <p:nvSpPr>
          <p:cNvPr id="9" name="Rechthoek 41"/>
          <p:cNvSpPr>
            <a:spLocks noChangeArrowheads="1"/>
          </p:cNvSpPr>
          <p:nvPr/>
        </p:nvSpPr>
        <p:spPr bwMode="auto">
          <a:xfrm>
            <a:off x="5160578" y="1901365"/>
            <a:ext cx="1618593" cy="360363"/>
          </a:xfrm>
          <a:prstGeom prst="rect">
            <a:avLst/>
          </a:prstGeom>
          <a:solidFill>
            <a:srgbClr val="028DB4"/>
          </a:solidFill>
          <a:ln w="31750" algn="ctr">
            <a:solidFill>
              <a:srgbClr val="028DB4"/>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dirty="0">
                <a:ln>
                  <a:noFill/>
                </a:ln>
                <a:solidFill>
                  <a:prstClr val="white"/>
                </a:solidFill>
                <a:effectLst/>
                <a:uLnTx/>
                <a:uFillTx/>
                <a:latin typeface="Arial" charset="0"/>
                <a:ea typeface="+mn-ea"/>
                <a:cs typeface="Arial" charset="0"/>
              </a:rPr>
              <a:t>LEIDER VAN HET WERK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dirty="0">
                <a:ln>
                  <a:noFill/>
                </a:ln>
                <a:solidFill>
                  <a:prstClr val="white"/>
                </a:solidFill>
                <a:effectLst/>
                <a:uLnTx/>
                <a:uFillTx/>
                <a:latin typeface="Arial" charset="0"/>
                <a:ea typeface="+mn-ea"/>
                <a:cs typeface="Arial" charset="0"/>
              </a:rPr>
              <a:t> VV INFRABEL</a:t>
            </a:r>
            <a:endParaRPr lang="nl-BE" sz="1000" b="1" dirty="0">
              <a:solidFill>
                <a:schemeClr val="bg1"/>
              </a:solidFill>
            </a:endParaRPr>
          </a:p>
        </p:txBody>
      </p:sp>
    </p:spTree>
    <p:extLst>
      <p:ext uri="{BB962C8B-B14F-4D97-AF65-F5344CB8AC3E}">
        <p14:creationId xmlns:p14="http://schemas.microsoft.com/office/powerpoint/2010/main" val="151624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17</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92250"/>
            <a:ext cx="10798392" cy="4518909"/>
          </a:xfrm>
        </p:spPr>
        <p:txBody>
          <a:bodyPr/>
          <a:lstStyle/>
          <a:p>
            <a:pPr algn="just"/>
            <a:r>
              <a:rPr lang="nl-BE" sz="1400" b="1" dirty="0">
                <a:solidFill>
                  <a:schemeClr val="accent2"/>
                </a:solidFill>
              </a:rPr>
              <a:t>Leider van het werk Aannemer:</a:t>
            </a:r>
          </a:p>
          <a:p>
            <a:pPr marL="285750" indent="-285750" algn="just">
              <a:buClr>
                <a:schemeClr val="bg2"/>
              </a:buClr>
              <a:buFont typeface="Arial" panose="020B0604020202020204" pitchFamily="34" charset="0"/>
              <a:buChar char="•"/>
            </a:pPr>
            <a:r>
              <a:rPr lang="nl-NL" sz="1400" dirty="0">
                <a:solidFill>
                  <a:schemeClr val="accent2"/>
                </a:solidFill>
              </a:rPr>
              <a:t>neemt deel aan het </a:t>
            </a:r>
            <a:r>
              <a:rPr lang="nl-NL" sz="1400" b="1" dirty="0">
                <a:solidFill>
                  <a:schemeClr val="accent2"/>
                </a:solidFill>
              </a:rPr>
              <a:t>overleg voorafgaand </a:t>
            </a:r>
            <a:r>
              <a:rPr lang="nl-NL" sz="1400" dirty="0">
                <a:solidFill>
                  <a:schemeClr val="accent2"/>
                </a:solidFill>
              </a:rPr>
              <a:t>aan de start van de werken met de leider van het werk Infrabel; </a:t>
            </a:r>
          </a:p>
          <a:p>
            <a:pPr marL="285750" indent="-285750" algn="just">
              <a:buClr>
                <a:schemeClr val="bg2"/>
              </a:buClr>
              <a:buFont typeface="Arial" panose="020B0604020202020204" pitchFamily="34" charset="0"/>
              <a:buChar char="•"/>
            </a:pPr>
            <a:r>
              <a:rPr lang="nl-NL" sz="1400" dirty="0">
                <a:solidFill>
                  <a:schemeClr val="accent2"/>
                </a:solidFill>
              </a:rPr>
              <a:t>is </a:t>
            </a:r>
            <a:r>
              <a:rPr lang="nl-NL" sz="1400" b="1" dirty="0">
                <a:solidFill>
                  <a:schemeClr val="accent2"/>
                </a:solidFill>
              </a:rPr>
              <a:t>belast met de briefing van het personeel van de aannemer</a:t>
            </a:r>
            <a:r>
              <a:rPr lang="nl-NL" sz="1400" dirty="0">
                <a:solidFill>
                  <a:schemeClr val="accent2"/>
                </a:solidFill>
              </a:rPr>
              <a:t>, dienstverlener of eventuele onderaannemers. Hij communiceert o.a. de van toepassing zijnde veiligheidsmaatregelen, de modaliteiten voor de toegang tot het spoor buiten dienst en de modaliteiten betreffende de communicatie tussen de verschillende diensten aan het werk;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het </a:t>
            </a:r>
            <a:r>
              <a:rPr lang="nl-NL" sz="1400" b="1" dirty="0">
                <a:solidFill>
                  <a:schemeClr val="accent2"/>
                </a:solidFill>
              </a:rPr>
              <a:t>indienen van de aanvraag van de werken</a:t>
            </a:r>
            <a:r>
              <a:rPr lang="nl-NL" sz="1400" dirty="0">
                <a:solidFill>
                  <a:schemeClr val="accent2"/>
                </a:solidFill>
              </a:rPr>
              <a:t>;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communicatie van de toelating </a:t>
            </a:r>
            <a:r>
              <a:rPr lang="nl-NL" sz="1400" dirty="0">
                <a:solidFill>
                  <a:schemeClr val="accent2"/>
                </a:solidFill>
              </a:rPr>
              <a:t>om de werken te starten aan het personeel van de aannemer, dienstverlener en eventuele onderaannemers; </a:t>
            </a:r>
          </a:p>
          <a:p>
            <a:pPr marL="285750" indent="-285750" algn="just">
              <a:buClr>
                <a:schemeClr val="bg2"/>
              </a:buClr>
              <a:buFont typeface="Arial" panose="020B0604020202020204" pitchFamily="34" charset="0"/>
              <a:buChar char="•"/>
            </a:pPr>
            <a:r>
              <a:rPr lang="nl-NL" sz="1400" dirty="0">
                <a:solidFill>
                  <a:schemeClr val="tx2">
                    <a:lumMod val="75000"/>
                  </a:schemeClr>
                </a:solidFill>
              </a:rPr>
              <a:t>verzekert </a:t>
            </a:r>
            <a:r>
              <a:rPr lang="nl-NL" sz="1400" b="1" dirty="0">
                <a:solidFill>
                  <a:schemeClr val="tx2">
                    <a:lumMod val="75000"/>
                  </a:schemeClr>
                </a:solidFill>
              </a:rPr>
              <a:t>de leiding over de werken</a:t>
            </a:r>
            <a:r>
              <a:rPr lang="nl-NL" sz="1400" dirty="0">
                <a:solidFill>
                  <a:schemeClr val="tx2">
                    <a:lumMod val="75000"/>
                  </a:schemeClr>
                </a:solidFill>
              </a:rPr>
              <a:t>, uitgevoerd door de aannemer, en waakt over de toepassing van de technische reglementaire voorschriften en de kwaliteit van deze werkzaamheden; </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bevestiging van de voltooiing van de werken die een buitenspanningstelling van de bovenleiding </a:t>
            </a:r>
            <a:r>
              <a:rPr lang="nl-NL" sz="1400" dirty="0">
                <a:solidFill>
                  <a:schemeClr val="accent2"/>
                </a:solidFill>
              </a:rPr>
              <a:t>vereisten aan de leider van het werk Infrabel;</a:t>
            </a:r>
          </a:p>
          <a:p>
            <a:pPr marL="285750" indent="-285750" algn="just">
              <a:buClr>
                <a:schemeClr val="bg2"/>
              </a:buClr>
              <a:buFont typeface="Arial" panose="020B0604020202020204" pitchFamily="34" charset="0"/>
              <a:buChar char="•"/>
            </a:pPr>
            <a:r>
              <a:rPr lang="nl-NL" sz="1400" dirty="0">
                <a:solidFill>
                  <a:schemeClr val="accent2"/>
                </a:solidFill>
              </a:rPr>
              <a:t>is verantwoordelijk voor de </a:t>
            </a:r>
            <a:r>
              <a:rPr lang="nl-NL" sz="1400" b="1" dirty="0">
                <a:solidFill>
                  <a:schemeClr val="accent2"/>
                </a:solidFill>
              </a:rPr>
              <a:t>bevestiging van de voltooiing van de werken die een buitendienststelling van het spoor </a:t>
            </a:r>
            <a:r>
              <a:rPr lang="nl-NL" sz="1400" dirty="0">
                <a:solidFill>
                  <a:schemeClr val="accent2"/>
                </a:solidFill>
              </a:rPr>
              <a:t>vereisten aan de leider van het werk Infrabel.</a:t>
            </a:r>
          </a:p>
          <a:p>
            <a:pPr algn="just">
              <a:buClr>
                <a:schemeClr val="bg2"/>
              </a:buClr>
            </a:pPr>
            <a:r>
              <a:rPr lang="nl-BE" sz="1400" b="1" dirty="0">
                <a:solidFill>
                  <a:schemeClr val="accent2"/>
                </a:solidFill>
              </a:rPr>
              <a:t>De leider van het werk Aannemer is verantwoordelijk voor de goede coördinatie tussen de verschillende ploegen van de (onder)aannemers aan het werk. </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De context</a:t>
            </a:r>
          </a:p>
          <a:p>
            <a:r>
              <a:rPr lang="nl-BE" sz="2000" dirty="0"/>
              <a:t>Rollen en verantwoordelijkheden</a:t>
            </a:r>
          </a:p>
        </p:txBody>
      </p:sp>
      <p:pic>
        <p:nvPicPr>
          <p:cNvPr id="7" name="Picture 20">
            <a:extLst>
              <a:ext uri="{FF2B5EF4-FFF2-40B4-BE49-F238E27FC236}">
                <a16:creationId xmlns:a16="http://schemas.microsoft.com/office/drawing/2014/main" id="{0E5692AA-1C60-4EC1-A63C-A2D757E0A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996" y="249940"/>
            <a:ext cx="630634" cy="1663594"/>
          </a:xfrm>
          <a:prstGeom prst="rect">
            <a:avLst/>
          </a:prstGeom>
          <a:ln w="25400">
            <a:noFill/>
          </a:ln>
        </p:spPr>
      </p:pic>
      <p:sp>
        <p:nvSpPr>
          <p:cNvPr id="10" name="Rechthoek 41"/>
          <p:cNvSpPr>
            <a:spLocks noChangeArrowheads="1"/>
          </p:cNvSpPr>
          <p:nvPr/>
        </p:nvSpPr>
        <p:spPr bwMode="auto">
          <a:xfrm>
            <a:off x="4761186" y="1943477"/>
            <a:ext cx="1576550" cy="360363"/>
          </a:xfrm>
          <a:prstGeom prst="rect">
            <a:avLst/>
          </a:prstGeom>
          <a:solidFill>
            <a:srgbClr val="92D050"/>
          </a:solidFill>
          <a:ln w="31750"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dirty="0">
                <a:ln>
                  <a:noFill/>
                </a:ln>
                <a:solidFill>
                  <a:prstClr val="white"/>
                </a:solidFill>
                <a:effectLst/>
                <a:uLnTx/>
                <a:uFillTx/>
                <a:latin typeface="Arial" charset="0"/>
                <a:ea typeface="+mn-ea"/>
                <a:cs typeface="Arial" charset="0"/>
              </a:rPr>
              <a:t>LEIDER VAN HET WERK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000" b="1" i="0" u="none" strike="noStrike" kern="1200" cap="none" spc="0" normalizeH="0" baseline="0" noProof="0" dirty="0">
                <a:ln>
                  <a:noFill/>
                </a:ln>
                <a:solidFill>
                  <a:prstClr val="white"/>
                </a:solidFill>
                <a:effectLst/>
                <a:uLnTx/>
                <a:uFillTx/>
                <a:latin typeface="Arial" charset="0"/>
                <a:ea typeface="+mn-ea"/>
                <a:cs typeface="Arial" charset="0"/>
              </a:rPr>
              <a:t>- VV AANNEMER</a:t>
            </a:r>
          </a:p>
        </p:txBody>
      </p:sp>
    </p:spTree>
    <p:extLst>
      <p:ext uri="{BB962C8B-B14F-4D97-AF65-F5344CB8AC3E}">
        <p14:creationId xmlns:p14="http://schemas.microsoft.com/office/powerpoint/2010/main" val="46681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18</a:t>
            </a:fld>
            <a:endParaRPr lang="nl-BE"/>
          </a:p>
        </p:txBody>
      </p:sp>
      <p:sp>
        <p:nvSpPr>
          <p:cNvPr id="5" name="Espace réservé du texte 4">
            <a:extLst>
              <a:ext uri="{FF2B5EF4-FFF2-40B4-BE49-F238E27FC236}">
                <a16:creationId xmlns:a16="http://schemas.microsoft.com/office/drawing/2014/main" id="{A6CEBBD8-BF21-4041-BA61-43723A5EF034}"/>
              </a:ext>
            </a:extLst>
          </p:cNvPr>
          <p:cNvSpPr>
            <a:spLocks noGrp="1"/>
          </p:cNvSpPr>
          <p:nvPr>
            <p:ph type="body" sz="quarter" idx="20"/>
          </p:nvPr>
        </p:nvSpPr>
        <p:spPr>
          <a:xfrm>
            <a:off x="666572" y="2082800"/>
            <a:ext cx="10798393" cy="3502455"/>
          </a:xfrm>
        </p:spPr>
        <p:txBody>
          <a:bodyPr/>
          <a:lstStyle/>
          <a:p>
            <a:pPr algn="just"/>
            <a:r>
              <a:rPr lang="nl-BE" sz="1400" b="1" dirty="0">
                <a:solidFill>
                  <a:schemeClr val="accent2"/>
                </a:solidFill>
              </a:rPr>
              <a:t>Bedienden aan het werk:</a:t>
            </a:r>
          </a:p>
          <a:p>
            <a:pPr algn="just"/>
            <a:endParaRPr lang="fr-FR" sz="1400" b="1" dirty="0">
              <a:solidFill>
                <a:schemeClr val="accent2"/>
              </a:solidFill>
            </a:endParaRPr>
          </a:p>
          <a:p>
            <a:pPr marL="285750" indent="-285750" algn="just">
              <a:buClr>
                <a:schemeClr val="bg2"/>
              </a:buClr>
              <a:buFont typeface="Arial" panose="020B0604020202020204" pitchFamily="34" charset="0"/>
              <a:buChar char="•"/>
            </a:pPr>
            <a:r>
              <a:rPr lang="nl-NL" sz="1400" dirty="0">
                <a:solidFill>
                  <a:schemeClr val="accent2"/>
                </a:solidFill>
              </a:rPr>
              <a:t>nemen deel aan de briefing van de leider van het werk aannemer;</a:t>
            </a:r>
          </a:p>
          <a:p>
            <a:pPr marL="285750" indent="-285750" algn="just">
              <a:buClr>
                <a:schemeClr val="bg2"/>
              </a:buClr>
              <a:buFont typeface="Arial" panose="020B0604020202020204" pitchFamily="34" charset="0"/>
              <a:buChar char="•"/>
            </a:pPr>
            <a:r>
              <a:rPr lang="nl-NL" sz="1400" dirty="0">
                <a:solidFill>
                  <a:schemeClr val="accent2"/>
                </a:solidFill>
              </a:rPr>
              <a:t>respecteren de veiligheidsinstructies, die hun gecommuniceerd worden: toegang tot het spoor buiten dienst, de communicatiewijze van de start en het einde van de activiteit, de van toepassing zijnde veiligheidsmaatregelen; </a:t>
            </a:r>
          </a:p>
          <a:p>
            <a:pPr marL="285750" indent="-285750" algn="just">
              <a:buClr>
                <a:schemeClr val="bg2"/>
              </a:buClr>
              <a:buFont typeface="Arial" panose="020B0604020202020204" pitchFamily="34" charset="0"/>
              <a:buChar char="•"/>
            </a:pPr>
            <a:r>
              <a:rPr lang="nl-NL" sz="1400" dirty="0">
                <a:solidFill>
                  <a:schemeClr val="accent2"/>
                </a:solidFill>
              </a:rPr>
              <a:t>kennen de grenzen van de zone van het werk (grenzen van het spoor buiten dienst); </a:t>
            </a:r>
          </a:p>
          <a:p>
            <a:pPr marL="285750" indent="-285750" algn="just">
              <a:buClr>
                <a:schemeClr val="bg2"/>
              </a:buClr>
              <a:buFont typeface="Arial" panose="020B0604020202020204" pitchFamily="34" charset="0"/>
              <a:buChar char="•"/>
            </a:pPr>
            <a:r>
              <a:rPr lang="nl-NL" sz="1400" b="1" dirty="0">
                <a:solidFill>
                  <a:schemeClr val="accent2"/>
                </a:solidFill>
              </a:rPr>
              <a:t>respecteren het verbod om elke activiteit in de gevarenzone/vrijeruimteprofiel te hervatten in het spoor</a:t>
            </a:r>
            <a:r>
              <a:rPr lang="nl-NL" sz="1400" dirty="0">
                <a:solidFill>
                  <a:schemeClr val="accent2"/>
                </a:solidFill>
              </a:rPr>
              <a:t>, dat terug ter beschikking werd gesteld door de leider van het werk Aannemer, </a:t>
            </a:r>
            <a:r>
              <a:rPr lang="nl-NL" sz="1400" u="sng" dirty="0">
                <a:solidFill>
                  <a:schemeClr val="accent2"/>
                </a:solidFill>
              </a:rPr>
              <a:t>na ontvangst van de voltooiing van het werk</a:t>
            </a:r>
            <a:r>
              <a:rPr lang="nl-NL" sz="1400" dirty="0">
                <a:solidFill>
                  <a:schemeClr val="accent2"/>
                </a:solidFill>
              </a:rPr>
              <a:t>.</a:t>
            </a:r>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De context</a:t>
            </a:r>
          </a:p>
          <a:p>
            <a:r>
              <a:rPr kumimoji="0" lang="nl-BE"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Rollen en verantwoordelijkheden</a:t>
            </a:r>
            <a:endParaRPr lang="nl-BE" sz="2000" dirty="0"/>
          </a:p>
        </p:txBody>
      </p:sp>
      <p:pic>
        <p:nvPicPr>
          <p:cNvPr id="7" name="Picture 1">
            <a:extLst>
              <a:ext uri="{FF2B5EF4-FFF2-40B4-BE49-F238E27FC236}">
                <a16:creationId xmlns:a16="http://schemas.microsoft.com/office/drawing/2014/main" id="{FE8214A3-0A20-4809-BE28-19CE0F19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937" y="1104217"/>
            <a:ext cx="1824900" cy="1346760"/>
          </a:xfrm>
          <a:prstGeom prst="rect">
            <a:avLst/>
          </a:prstGeom>
          <a:ln w="25400">
            <a:noFill/>
          </a:ln>
        </p:spPr>
      </p:pic>
      <p:pic>
        <p:nvPicPr>
          <p:cNvPr id="9"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335" y="1434562"/>
            <a:ext cx="1397160" cy="854689"/>
          </a:xfrm>
          <a:prstGeom prst="rect">
            <a:avLst/>
          </a:prstGeom>
          <a:ln w="19050">
            <a:noFill/>
          </a:ln>
        </p:spPr>
      </p:pic>
    </p:spTree>
    <p:extLst>
      <p:ext uri="{BB962C8B-B14F-4D97-AF65-F5344CB8AC3E}">
        <p14:creationId xmlns:p14="http://schemas.microsoft.com/office/powerpoint/2010/main" val="375109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408DE7-BAAC-98FA-0EE9-082B1C26055C}"/>
              </a:ext>
            </a:extLst>
          </p:cNvPr>
          <p:cNvPicPr>
            <a:picLocks noChangeAspect="1"/>
          </p:cNvPicPr>
          <p:nvPr/>
        </p:nvPicPr>
        <p:blipFill>
          <a:blip r:embed="rId3"/>
          <a:stretch>
            <a:fillRect/>
          </a:stretch>
        </p:blipFill>
        <p:spPr>
          <a:xfrm>
            <a:off x="4343593" y="5110651"/>
            <a:ext cx="3177446" cy="1398077"/>
          </a:xfrm>
          <a:prstGeom prst="rect">
            <a:avLst/>
          </a:prstGeom>
        </p:spPr>
      </p:pic>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21403" y="3443416"/>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fontAlgn="base">
              <a:spcAft>
                <a:spcPct val="0"/>
              </a:spcAft>
              <a:defRPr/>
            </a:pPr>
            <a:r>
              <a:rPr lang="nl-NL" sz="1400" dirty="0">
                <a:solidFill>
                  <a:srgbClr val="213A53"/>
                </a:solidFill>
                <a:ea typeface="Calibri" panose="020F0502020204030204" pitchFamily="34" charset="0"/>
                <a:cs typeface="Times New Roman" panose="02020603050405020304" pitchFamily="18" charset="0"/>
              </a:rPr>
              <a:t>Voor de start van de werken, vindt een voorafgaand overleg plaats tussen de afgevaardigde van de aannemer (leider van het werk Aannemer) en de afgevaardigde van Infrabel (leider van het werk Infrabel) op de plaats van de werken</a:t>
            </a:r>
            <a:r>
              <a:rPr lang="nl-NL" sz="1400" dirty="0">
                <a:solidFill>
                  <a:srgbClr val="000000"/>
                </a:solidFill>
              </a:rPr>
              <a:t>.</a:t>
            </a:r>
          </a:p>
        </p:txBody>
      </p:sp>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19</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608639"/>
            <a:ext cx="10858859" cy="478554"/>
          </a:xfrm>
        </p:spPr>
        <p:txBody>
          <a:bodyPr/>
          <a:lstStyle/>
          <a:p>
            <a:r>
              <a:rPr lang="nl-BE" sz="2800" dirty="0"/>
              <a:t>Toepassing van de procedure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1209" y="1233243"/>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37659" y="1087193"/>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44162" y="1963493"/>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nl-BE" altLang="en-US" sz="1200" b="1" dirty="0">
                <a:solidFill>
                  <a:srgbClr val="0070C0"/>
                </a:solidFill>
                <a:latin typeface="+mn-lt"/>
              </a:rPr>
              <a:t>1. </a:t>
            </a:r>
            <a:r>
              <a:rPr kumimoji="0" lang="nl-BE" altLang="en-US" sz="1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Voorbereiding van de werken</a:t>
            </a:r>
            <a:endParaRPr lang="nl-BE" altLang="en-US" sz="1200" b="1" dirty="0">
              <a:solidFill>
                <a:srgbClr val="0070C0"/>
              </a:solidFill>
              <a:latin typeface="+mn-lt"/>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52011" y="3443416"/>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Aft>
                <a:spcPts val="300"/>
              </a:spcAft>
            </a:pPr>
            <a:r>
              <a:rPr lang="nl-BE" altLang="en-US" sz="1200" b="1" dirty="0">
                <a:solidFill>
                  <a:srgbClr val="0070C0"/>
                </a:solidFill>
                <a:latin typeface="+mn-lt"/>
              </a:rPr>
              <a:t>2. </a:t>
            </a:r>
            <a:r>
              <a:rPr lang="nl-BE" altLang="en-US" sz="1200" b="1" dirty="0">
                <a:solidFill>
                  <a:srgbClr val="0070C0"/>
                </a:solidFill>
                <a:latin typeface="Calibri" panose="020F0502020204030204"/>
              </a:rPr>
              <a:t>Voorafgaand overleg</a:t>
            </a:r>
            <a:endParaRPr lang="nl-BE" altLang="en-US" sz="1200" b="1" dirty="0">
              <a:solidFill>
                <a:srgbClr val="0070C0"/>
              </a:solidFill>
              <a:latin typeface="+mn-lt"/>
            </a:endParaRP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15150" y="1963493"/>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nl-NL" sz="1400" dirty="0">
                <a:solidFill>
                  <a:schemeClr val="accent2"/>
                </a:solidFill>
              </a:rPr>
              <a:t>Tijdens de voorbereiding van de werkzaamheden zorgt de afgevaardigde van Infrabel (leidend ambtenaar) ervoor dat de aannemer/dienstverlener alle voorbereidende documenten (BNX, TPO, </a:t>
            </a:r>
            <a:r>
              <a:rPr lang="nl-NL" sz="1400" b="1" dirty="0">
                <a:solidFill>
                  <a:schemeClr val="accent2"/>
                </a:solidFill>
              </a:rPr>
              <a:t>schematische plannen</a:t>
            </a:r>
            <a:r>
              <a:rPr lang="nl-NL" sz="1400" dirty="0">
                <a:solidFill>
                  <a:schemeClr val="accent2"/>
                </a:solidFill>
              </a:rPr>
              <a:t>, ...) ontvangt die hem in staat stellen de </a:t>
            </a:r>
            <a:r>
              <a:rPr lang="nl-NL" sz="1400" u="sng" dirty="0">
                <a:solidFill>
                  <a:schemeClr val="accent2"/>
                </a:solidFill>
              </a:rPr>
              <a:t>aanvraag tot de toelating van de werken op te stellen</a:t>
            </a:r>
            <a:r>
              <a:rPr lang="nl-NL" sz="1400" dirty="0">
                <a:solidFill>
                  <a:schemeClr val="accent2"/>
                </a:solidFill>
              </a:rPr>
              <a:t>.</a:t>
            </a:r>
          </a:p>
        </p:txBody>
      </p:sp>
      <p:sp>
        <p:nvSpPr>
          <p:cNvPr id="3" name="Rectangle 2"/>
          <p:cNvSpPr/>
          <p:nvPr/>
        </p:nvSpPr>
        <p:spPr>
          <a:xfrm>
            <a:off x="1715150" y="4239256"/>
            <a:ext cx="2506352" cy="1075765"/>
          </a:xfrm>
          <a:prstGeom prst="wedgeRectCallout">
            <a:avLst>
              <a:gd name="adj1" fmla="val 62435"/>
              <a:gd name="adj2" fmla="val 64500"/>
            </a:avLst>
          </a:prstGeom>
          <a:solidFill>
            <a:srgbClr val="028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nl-BE" sz="1400" dirty="0">
                <a:solidFill>
                  <a:prstClr val="white"/>
                </a:solidFill>
              </a:rPr>
              <a:t>BNX, schema’s, </a:t>
            </a:r>
          </a:p>
          <a:p>
            <a:pPr lvl="0" algn="ctr" fontAlgn="base">
              <a:spcBef>
                <a:spcPct val="0"/>
              </a:spcBef>
              <a:spcAft>
                <a:spcPct val="0"/>
              </a:spcAft>
              <a:defRPr/>
            </a:pPr>
            <a:r>
              <a:rPr lang="nl-BE" sz="1400" dirty="0">
                <a:solidFill>
                  <a:prstClr val="white"/>
                </a:solidFill>
              </a:rPr>
              <a:t>Pas op voor volgende risico’s … Hoe overleggen met ons tijdens de werken? </a:t>
            </a:r>
          </a:p>
        </p:txBody>
      </p:sp>
      <p:sp>
        <p:nvSpPr>
          <p:cNvPr id="20" name="Rectangle 19"/>
          <p:cNvSpPr/>
          <p:nvPr/>
        </p:nvSpPr>
        <p:spPr>
          <a:xfrm>
            <a:off x="7641794" y="4116736"/>
            <a:ext cx="2506352" cy="1075765"/>
          </a:xfrm>
          <a:prstGeom prst="wedgeRectCallout">
            <a:avLst>
              <a:gd name="adj1" fmla="val -64613"/>
              <a:gd name="adj2" fmla="val 665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nl-BE" sz="1400" dirty="0">
                <a:solidFill>
                  <a:prstClr val="white"/>
                </a:solidFill>
              </a:rPr>
              <a:t>Voorziene werken ….</a:t>
            </a:r>
          </a:p>
          <a:p>
            <a:pPr lvl="0" algn="ctr" fontAlgn="base">
              <a:spcBef>
                <a:spcPct val="0"/>
              </a:spcBef>
              <a:spcAft>
                <a:spcPct val="0"/>
              </a:spcAft>
              <a:defRPr/>
            </a:pPr>
            <a:r>
              <a:rPr lang="nl-BE" sz="1400" dirty="0">
                <a:solidFill>
                  <a:prstClr val="white"/>
                </a:solidFill>
              </a:rPr>
              <a:t>Aantal tuigen …..</a:t>
            </a:r>
          </a:p>
          <a:p>
            <a:pPr lvl="0" algn="ctr" fontAlgn="base">
              <a:spcBef>
                <a:spcPct val="0"/>
              </a:spcBef>
              <a:spcAft>
                <a:spcPct val="0"/>
              </a:spcAft>
              <a:defRPr/>
            </a:pPr>
            <a:r>
              <a:rPr lang="nl-BE" sz="1400" dirty="0">
                <a:solidFill>
                  <a:prstClr val="white"/>
                </a:solidFill>
              </a:rPr>
              <a:t>Hoe overleggen met ons tijdens de werken ?</a:t>
            </a:r>
          </a:p>
        </p:txBody>
      </p:sp>
    </p:spTree>
    <p:extLst>
      <p:ext uri="{BB962C8B-B14F-4D97-AF65-F5344CB8AC3E}">
        <p14:creationId xmlns:p14="http://schemas.microsoft.com/office/powerpoint/2010/main" val="755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3"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492875"/>
            <a:ext cx="565240" cy="365125"/>
          </a:xfrm>
        </p:spPr>
        <p:txBody>
          <a:bodyPr/>
          <a:lstStyle/>
          <a:p>
            <a:pPr>
              <a:spcAft>
                <a:spcPts val="600"/>
              </a:spcAft>
            </a:pPr>
            <a:fld id="{070B80B4-B953-6547-A044-6E303DFD4AF3}" type="slidenum">
              <a:rPr lang="nl-BE" smtClean="0"/>
              <a:pPr>
                <a:spcAft>
                  <a:spcPts val="600"/>
                </a:spcAft>
              </a:pPr>
              <a:t>2</a:t>
            </a:fld>
            <a:endParaRPr lang="nl-BE"/>
          </a:p>
        </p:txBody>
      </p:sp>
      <p:sp>
        <p:nvSpPr>
          <p:cNvPr id="8" name="Espace réservé du texte 7">
            <a:extLst>
              <a:ext uri="{FF2B5EF4-FFF2-40B4-BE49-F238E27FC236}">
                <a16:creationId xmlns:a16="http://schemas.microsoft.com/office/drawing/2014/main" id="{6BF25520-7532-441B-ABB2-AD0A736319EE}"/>
              </a:ext>
            </a:extLst>
          </p:cNvPr>
          <p:cNvSpPr>
            <a:spLocks noGrp="1"/>
          </p:cNvSpPr>
          <p:nvPr>
            <p:ph type="body" sz="quarter" idx="22"/>
          </p:nvPr>
        </p:nvSpPr>
        <p:spPr>
          <a:xfrm>
            <a:off x="666572" y="2293877"/>
            <a:ext cx="5052584" cy="3287957"/>
          </a:xfrm>
          <a:solidFill>
            <a:srgbClr val="ECF2F8"/>
          </a:solidFill>
        </p:spPr>
        <p:txBody>
          <a:bodyPr>
            <a:noAutofit/>
          </a:bodyPr>
          <a:lstStyle/>
          <a:p>
            <a:r>
              <a:rPr lang="nl-BE" b="1" dirty="0">
                <a:solidFill>
                  <a:schemeClr val="accent2"/>
                </a:solidFill>
              </a:rPr>
              <a:t>Tijdens de Workshop</a:t>
            </a:r>
          </a:p>
          <a:p>
            <a:pPr marL="342900" indent="-342900">
              <a:buClr>
                <a:schemeClr val="bg2"/>
              </a:buClr>
              <a:buFont typeface="Arial" panose="020B0604020202020204" pitchFamily="34" charset="0"/>
              <a:buChar char="•"/>
            </a:pPr>
            <a:r>
              <a:rPr lang="nl-NL" dirty="0">
                <a:solidFill>
                  <a:schemeClr val="accent2"/>
                </a:solidFill>
                <a:latin typeface="+mn-lt"/>
                <a:cs typeface="+mn-cs"/>
              </a:rPr>
              <a:t>Presenteren van de </a:t>
            </a:r>
            <a:r>
              <a:rPr lang="nl-NL" b="1" dirty="0">
                <a:solidFill>
                  <a:schemeClr val="accent2"/>
                </a:solidFill>
                <a:latin typeface="+mn-lt"/>
                <a:cs typeface="+mn-cs"/>
              </a:rPr>
              <a:t>reglementaire voorschriften</a:t>
            </a:r>
            <a:r>
              <a:rPr lang="nl-NL" dirty="0">
                <a:solidFill>
                  <a:schemeClr val="accent2"/>
                </a:solidFill>
                <a:latin typeface="+mn-lt"/>
                <a:cs typeface="+mn-cs"/>
              </a:rPr>
              <a:t> voor het gebruik van het I-427</a:t>
            </a:r>
            <a:endParaRPr lang="fr-FR" dirty="0">
              <a:solidFill>
                <a:schemeClr val="accent2"/>
              </a:solidFill>
              <a:latin typeface="+mn-lt"/>
              <a:cs typeface="+mn-cs"/>
            </a:endParaRPr>
          </a:p>
          <a:p>
            <a:pPr marL="342900" indent="-342900">
              <a:buClr>
                <a:schemeClr val="bg2"/>
              </a:buClr>
              <a:buFont typeface="Arial" panose="020B0604020202020204" pitchFamily="34" charset="0"/>
              <a:buChar char="•"/>
            </a:pPr>
            <a:r>
              <a:rPr lang="nl-BE" dirty="0">
                <a:solidFill>
                  <a:schemeClr val="accent2"/>
                </a:solidFill>
                <a:latin typeface="+mn-lt"/>
                <a:cs typeface="+mn-cs"/>
              </a:rPr>
              <a:t>Verzamelen van uw feedback en uw ervaring binnen uw onderneming (via </a:t>
            </a:r>
            <a:r>
              <a:rPr lang="nl-BE" dirty="0" err="1">
                <a:solidFill>
                  <a:schemeClr val="accent2"/>
                </a:solidFill>
                <a:latin typeface="+mn-lt"/>
                <a:cs typeface="+mn-cs"/>
              </a:rPr>
              <a:t>wooclap</a:t>
            </a:r>
            <a:r>
              <a:rPr lang="nl-BE" dirty="0">
                <a:solidFill>
                  <a:schemeClr val="accent2"/>
                </a:solidFill>
                <a:latin typeface="+mn-lt"/>
                <a:cs typeface="+mn-cs"/>
              </a:rPr>
              <a:t>)</a:t>
            </a:r>
          </a:p>
          <a:p>
            <a:br>
              <a:rPr lang="nl-NL" b="0" i="0" dirty="0">
                <a:solidFill>
                  <a:srgbClr val="5F6368"/>
                </a:solidFill>
                <a:effectLst/>
                <a:latin typeface="Roboto" panose="02000000000000000000" pitchFamily="2" charset="0"/>
              </a:rPr>
            </a:br>
            <a:endParaRPr lang="fr-FR" dirty="0"/>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2"/>
            <a:ext cx="10858858" cy="478554"/>
          </a:xfrm>
        </p:spPr>
        <p:txBody>
          <a:bodyPr anchor="t">
            <a:normAutofit/>
          </a:bodyPr>
          <a:lstStyle/>
          <a:p>
            <a:r>
              <a:rPr lang="nl-BE" sz="2800" dirty="0"/>
              <a:t>Doelstellingen</a:t>
            </a:r>
          </a:p>
        </p:txBody>
      </p:sp>
      <p:sp>
        <p:nvSpPr>
          <p:cNvPr id="7" name="Espace réservé du texte 7">
            <a:extLst>
              <a:ext uri="{FF2B5EF4-FFF2-40B4-BE49-F238E27FC236}">
                <a16:creationId xmlns:a16="http://schemas.microsoft.com/office/drawing/2014/main" id="{4BD88E6B-43B5-4906-B46E-EB2D0EC4356E}"/>
              </a:ext>
            </a:extLst>
          </p:cNvPr>
          <p:cNvSpPr txBox="1">
            <a:spLocks/>
          </p:cNvSpPr>
          <p:nvPr/>
        </p:nvSpPr>
        <p:spPr>
          <a:xfrm>
            <a:off x="6333231" y="3165682"/>
            <a:ext cx="5414354" cy="1544345"/>
          </a:xfrm>
          <a:prstGeom prst="rect">
            <a:avLst/>
          </a:prstGeom>
          <a:solidFill>
            <a:srgbClr val="ECF2F8"/>
          </a:solidFill>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fr-FR" b="1" dirty="0">
                <a:solidFill>
                  <a:schemeClr val="accent2"/>
                </a:solidFill>
                <a:latin typeface="+mn-lt"/>
                <a:cs typeface="+mn-cs"/>
              </a:rPr>
              <a:t>Na de Workshop</a:t>
            </a:r>
          </a:p>
          <a:p>
            <a:pPr marL="342900" indent="-342900">
              <a:buClr>
                <a:schemeClr val="bg2"/>
              </a:buClr>
              <a:buFont typeface="Arial" panose="020B0604020202020204" pitchFamily="34" charset="0"/>
              <a:buChar char="•"/>
            </a:pPr>
            <a:r>
              <a:rPr lang="nl-BE" dirty="0">
                <a:solidFill>
                  <a:schemeClr val="accent2"/>
                </a:solidFill>
                <a:latin typeface="+mn-lt"/>
                <a:cs typeface="+mn-cs"/>
              </a:rPr>
              <a:t>Deelname aan een werkgroep over de eventuele aanpassing van het I-427</a:t>
            </a:r>
            <a:endParaRPr lang="nl-BE" dirty="0">
              <a:solidFill>
                <a:schemeClr val="accent2"/>
              </a:solidFill>
            </a:endParaRPr>
          </a:p>
        </p:txBody>
      </p:sp>
    </p:spTree>
    <p:extLst>
      <p:ext uri="{BB962C8B-B14F-4D97-AF65-F5344CB8AC3E}">
        <p14:creationId xmlns:p14="http://schemas.microsoft.com/office/powerpoint/2010/main" val="30115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20</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345897" y="444084"/>
            <a:ext cx="10858859" cy="478554"/>
          </a:xfrm>
        </p:spPr>
        <p:txBody>
          <a:bodyPr/>
          <a:lstStyle/>
          <a:p>
            <a:r>
              <a:rPr lang="nl-BE" sz="2800" dirty="0"/>
              <a:t>Toepassing van de procedure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950497"/>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804447"/>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52400" y="1261387"/>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fr-BE" altLang="en-US" sz="1200" b="1" dirty="0">
                <a:solidFill>
                  <a:srgbClr val="0070C0"/>
                </a:solidFill>
                <a:latin typeface="+mn-lt"/>
              </a:rPr>
              <a:t>3. </a:t>
            </a:r>
            <a:r>
              <a:rPr kumimoji="0" lang="fr-BE" altLang="en-US" sz="1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Pre-Job Briefing</a:t>
            </a:r>
            <a:endParaRPr lang="fr-BE" altLang="en-US" sz="1200" b="1" dirty="0">
              <a:solidFill>
                <a:srgbClr val="0070C0"/>
              </a:solidFill>
              <a:latin typeface="+mn-lt"/>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52400" y="3067118"/>
            <a:ext cx="1298396" cy="782545"/>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Aft>
                <a:spcPts val="300"/>
              </a:spcAft>
            </a:pPr>
            <a:r>
              <a:rPr lang="nl-BE" altLang="en-US" sz="1200" b="1" dirty="0">
                <a:solidFill>
                  <a:srgbClr val="0070C0"/>
                </a:solidFill>
                <a:latin typeface="+mn-lt"/>
              </a:rPr>
              <a:t>4. </a:t>
            </a:r>
            <a:r>
              <a:rPr lang="nl-BE" altLang="en-US" sz="1200" b="1" dirty="0">
                <a:solidFill>
                  <a:srgbClr val="0070C0"/>
                </a:solidFill>
                <a:latin typeface="Calibri" panose="020F0502020204030204"/>
              </a:rPr>
              <a:t>Indienen van de aanvraag tot toelating van het werk</a:t>
            </a:r>
            <a:endParaRPr lang="nl-BE" altLang="en-US" sz="1200" b="1" dirty="0">
              <a:solidFill>
                <a:srgbClr val="0070C0"/>
              </a:solidFill>
              <a:latin typeface="+mn-lt"/>
            </a:endParaRP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15676" y="1261387"/>
            <a:ext cx="9176529"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just">
              <a:defRPr/>
            </a:pPr>
            <a:r>
              <a:rPr lang="nl-NL" sz="1400" dirty="0">
                <a:solidFill>
                  <a:schemeClr val="accent2"/>
                </a:solidFill>
              </a:rPr>
              <a:t>De aannemer dient zijn personeel en dat van zijn onderaannemers te informeren en stelt de praktische modaliteiten vast. </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615676" y="3021486"/>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fontAlgn="base">
              <a:spcAft>
                <a:spcPct val="0"/>
              </a:spcAft>
              <a:defRPr/>
            </a:pPr>
            <a:r>
              <a:rPr lang="nl-NL" sz="1400" b="1" dirty="0">
                <a:solidFill>
                  <a:srgbClr val="213A53"/>
                </a:solidFill>
                <a:ea typeface="Calibri" panose="020F0502020204030204" pitchFamily="34" charset="0"/>
                <a:cs typeface="Times New Roman" panose="02020603050405020304" pitchFamily="18" charset="0"/>
              </a:rPr>
              <a:t>De vertegenwoordiger van de aannemer (leider van het werk Aannemer) dient de aanvraag voor de toelating van het werk in door het invullen van de rubriek A van het formulier I-427</a:t>
            </a:r>
            <a:r>
              <a:rPr lang="nl-NL" sz="1400" dirty="0">
                <a:solidFill>
                  <a:srgbClr val="213A53"/>
                </a:solidFill>
                <a:ea typeface="Calibri" panose="020F0502020204030204" pitchFamily="34" charset="0"/>
                <a:cs typeface="Times New Roman" panose="02020603050405020304" pitchFamily="18" charset="0"/>
              </a:rPr>
              <a:t>. Deze rubriek bevat </a:t>
            </a:r>
            <a:r>
              <a:rPr lang="nl-NL" sz="1400" b="1" dirty="0">
                <a:solidFill>
                  <a:srgbClr val="213A53"/>
                </a:solidFill>
                <a:ea typeface="Calibri" panose="020F0502020204030204" pitchFamily="34" charset="0"/>
                <a:cs typeface="Times New Roman" panose="02020603050405020304" pitchFamily="18" charset="0"/>
              </a:rPr>
              <a:t>de grenzen </a:t>
            </a:r>
            <a:r>
              <a:rPr lang="nl-NL" sz="1400" dirty="0">
                <a:solidFill>
                  <a:srgbClr val="213A53"/>
                </a:solidFill>
                <a:ea typeface="Calibri" panose="020F0502020204030204" pitchFamily="34" charset="0"/>
                <a:cs typeface="Times New Roman" panose="02020603050405020304" pitchFamily="18" charset="0"/>
              </a:rPr>
              <a:t>van de gevraagde werkzone (lijn, spoor, afbakeningen, buitenspanningstelling van de bovenleiding).</a:t>
            </a:r>
          </a:p>
        </p:txBody>
      </p:sp>
      <p:sp>
        <p:nvSpPr>
          <p:cNvPr id="3" name="Rectangle 2"/>
          <p:cNvSpPr/>
          <p:nvPr/>
        </p:nvSpPr>
        <p:spPr>
          <a:xfrm>
            <a:off x="1704513" y="5596613"/>
            <a:ext cx="9087692" cy="307777"/>
          </a:xfrm>
          <a:prstGeom prst="rect">
            <a:avLst/>
          </a:prstGeom>
        </p:spPr>
        <p:txBody>
          <a:bodyPr wrap="square">
            <a:spAutoFit/>
          </a:bodyPr>
          <a:lstStyle/>
          <a:p>
            <a:pPr lvl="0" algn="just" fontAlgn="base">
              <a:spcBef>
                <a:spcPct val="0"/>
              </a:spcBef>
              <a:defRPr/>
            </a:pPr>
            <a:r>
              <a:rPr lang="nl-BE"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Geen enkele activiteit en geen enkele indringing in het spoor (personeel en/of materieel) is op dit moment toegelaten.</a:t>
            </a:r>
            <a:r>
              <a:rPr lang="nl-B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4A950D74-56E6-41BD-C5C3-9DC61E0CB446}"/>
              </a:ext>
            </a:extLst>
          </p:cNvPr>
          <p:cNvPicPr>
            <a:picLocks noChangeAspect="1"/>
          </p:cNvPicPr>
          <p:nvPr/>
        </p:nvPicPr>
        <p:blipFill>
          <a:blip r:embed="rId3"/>
          <a:stretch>
            <a:fillRect/>
          </a:stretch>
        </p:blipFill>
        <p:spPr>
          <a:xfrm>
            <a:off x="2958500" y="3824721"/>
            <a:ext cx="6027841" cy="1740713"/>
          </a:xfrm>
          <a:prstGeom prst="rect">
            <a:avLst/>
          </a:prstGeom>
        </p:spPr>
      </p:pic>
      <p:pic>
        <p:nvPicPr>
          <p:cNvPr id="10" name="Picture 9">
            <a:extLst>
              <a:ext uri="{FF2B5EF4-FFF2-40B4-BE49-F238E27FC236}">
                <a16:creationId xmlns:a16="http://schemas.microsoft.com/office/drawing/2014/main" id="{10266F77-8982-61A7-9DC0-4DC37050F0B2}"/>
              </a:ext>
            </a:extLst>
          </p:cNvPr>
          <p:cNvPicPr>
            <a:picLocks noChangeAspect="1"/>
          </p:cNvPicPr>
          <p:nvPr/>
        </p:nvPicPr>
        <p:blipFill>
          <a:blip r:embed="rId4"/>
          <a:stretch>
            <a:fillRect/>
          </a:stretch>
        </p:blipFill>
        <p:spPr>
          <a:xfrm>
            <a:off x="9599050" y="4103809"/>
            <a:ext cx="1084929" cy="1300402"/>
          </a:xfrm>
          <a:prstGeom prst="rect">
            <a:avLst/>
          </a:prstGeom>
        </p:spPr>
      </p:pic>
      <p:pic>
        <p:nvPicPr>
          <p:cNvPr id="11" name="Picture 10">
            <a:extLst>
              <a:ext uri="{FF2B5EF4-FFF2-40B4-BE49-F238E27FC236}">
                <a16:creationId xmlns:a16="http://schemas.microsoft.com/office/drawing/2014/main" id="{F6FD45B4-F4C0-3EA7-3708-7FE7B2FDA372}"/>
              </a:ext>
            </a:extLst>
          </p:cNvPr>
          <p:cNvPicPr>
            <a:picLocks noChangeAspect="1"/>
          </p:cNvPicPr>
          <p:nvPr/>
        </p:nvPicPr>
        <p:blipFill>
          <a:blip r:embed="rId5"/>
          <a:stretch>
            <a:fillRect/>
          </a:stretch>
        </p:blipFill>
        <p:spPr>
          <a:xfrm>
            <a:off x="4845269" y="1871634"/>
            <a:ext cx="2708352" cy="1195484"/>
          </a:xfrm>
          <a:prstGeom prst="rect">
            <a:avLst/>
          </a:prstGeom>
        </p:spPr>
      </p:pic>
    </p:spTree>
    <p:extLst>
      <p:ext uri="{BB962C8B-B14F-4D97-AF65-F5344CB8AC3E}">
        <p14:creationId xmlns:p14="http://schemas.microsoft.com/office/powerpoint/2010/main" val="7023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21</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89688" y="1763122"/>
            <a:ext cx="10967067" cy="1691852"/>
          </a:xfrm>
        </p:spPr>
        <p:txBody>
          <a:bodyPr/>
          <a:lstStyle/>
          <a:p>
            <a:endParaRPr lang="fr-BE" sz="1400" dirty="0">
              <a:solidFill>
                <a:schemeClr val="accent2"/>
              </a:solidFill>
            </a:endParaRPr>
          </a:p>
          <a:p>
            <a:pPr marL="342900" indent="-342900">
              <a:buAutoNum type="alphaLcParenR"/>
            </a:pPr>
            <a:r>
              <a:rPr lang="nl-NL" sz="1400" dirty="0">
                <a:solidFill>
                  <a:schemeClr val="accent2"/>
                </a:solidFill>
              </a:rPr>
              <a:t>De aannemer of zijn afgevaardigde kan als begrenzing van de werkzone een wissel, een vast sein of een afstandspunt (kilometerpunt) kiezen</a:t>
            </a:r>
            <a:r>
              <a:rPr lang="nl-NL" sz="1400" dirty="0"/>
              <a:t>.  </a:t>
            </a:r>
            <a:endParaRPr lang="fr-BE" sz="1400" dirty="0">
              <a:solidFill>
                <a:schemeClr val="accent2"/>
              </a:solidFill>
            </a:endParaRPr>
          </a:p>
          <a:p>
            <a:pPr marL="342900" indent="-342900">
              <a:buAutoNum type="alphaLcParenR"/>
            </a:pPr>
            <a:endParaRPr lang="fr-BE" sz="1400" dirty="0">
              <a:solidFill>
                <a:schemeClr val="accent2"/>
              </a:solidFill>
            </a:endParaRPr>
          </a:p>
          <a:p>
            <a:r>
              <a:rPr lang="nl-BE" sz="1400" dirty="0">
                <a:solidFill>
                  <a:schemeClr val="accent2"/>
                </a:solidFill>
              </a:rPr>
              <a:t>In onderstaand voorbeeld moet de aannemer werken in spoor III in het station van ANS. Wat kan hij gebruiken voor zijn aanvraag van werken als grenzen van zijn te vragen werkzone (conform BNX) : </a:t>
            </a:r>
          </a:p>
          <a:p>
            <a:pPr marL="285750" indent="-285750">
              <a:buClr>
                <a:schemeClr val="bg2"/>
              </a:buClr>
              <a:buFont typeface="Arial" panose="020B0604020202020204" pitchFamily="34" charset="0"/>
              <a:buChar char="•"/>
            </a:pPr>
            <a:r>
              <a:rPr lang="nl-BE" sz="1400" b="1" dirty="0">
                <a:solidFill>
                  <a:schemeClr val="accent2"/>
                </a:solidFill>
              </a:rPr>
              <a:t>ofwel</a:t>
            </a:r>
            <a:r>
              <a:rPr lang="nl-BE" sz="1400" dirty="0">
                <a:solidFill>
                  <a:schemeClr val="accent2"/>
                </a:solidFill>
              </a:rPr>
              <a:t> afstandspunten (kilometerborden): m.a.w. tussen </a:t>
            </a:r>
            <a:r>
              <a:rPr lang="nl-BE" sz="1400" dirty="0" err="1">
                <a:solidFill>
                  <a:schemeClr val="accent1"/>
                </a:solidFill>
              </a:rPr>
              <a:t>kp</a:t>
            </a:r>
            <a:r>
              <a:rPr lang="nl-BE" sz="1400" dirty="0">
                <a:solidFill>
                  <a:schemeClr val="accent1"/>
                </a:solidFill>
              </a:rPr>
              <a:t>. 41.250 en </a:t>
            </a:r>
            <a:r>
              <a:rPr lang="nl-BE" sz="1400" dirty="0" err="1">
                <a:solidFill>
                  <a:schemeClr val="accent1"/>
                </a:solidFill>
              </a:rPr>
              <a:t>kp</a:t>
            </a:r>
            <a:r>
              <a:rPr lang="nl-BE" sz="1400" dirty="0">
                <a:solidFill>
                  <a:schemeClr val="accent1"/>
                </a:solidFill>
              </a:rPr>
              <a:t> 41.550 </a:t>
            </a:r>
          </a:p>
          <a:p>
            <a:pPr marL="285750" indent="-285750">
              <a:buClr>
                <a:schemeClr val="bg2"/>
              </a:buClr>
              <a:buFont typeface="Arial" panose="020B0604020202020204" pitchFamily="34" charset="0"/>
              <a:buChar char="•"/>
            </a:pPr>
            <a:r>
              <a:rPr lang="nl-BE" sz="1400" b="1" dirty="0">
                <a:solidFill>
                  <a:schemeClr val="accent2"/>
                </a:solidFill>
              </a:rPr>
              <a:t>ofwel</a:t>
            </a:r>
            <a:r>
              <a:rPr lang="nl-BE" sz="1400" dirty="0">
                <a:solidFill>
                  <a:schemeClr val="accent2"/>
                </a:solidFill>
              </a:rPr>
              <a:t> vaste seinen: m.a.w. tussen </a:t>
            </a:r>
            <a:r>
              <a:rPr lang="nl-BE" sz="1400" dirty="0">
                <a:solidFill>
                  <a:schemeClr val="accent1"/>
                </a:solidFill>
              </a:rPr>
              <a:t>sein SX-D.45 en sein R-D.45</a:t>
            </a:r>
          </a:p>
          <a:p>
            <a:pPr marL="285750" indent="-285750">
              <a:buClr>
                <a:schemeClr val="bg2"/>
              </a:buClr>
              <a:buFont typeface="Arial" panose="020B0604020202020204" pitchFamily="34" charset="0"/>
              <a:buChar char="•"/>
            </a:pPr>
            <a:r>
              <a:rPr lang="nl-BE" sz="1400" b="1" dirty="0">
                <a:solidFill>
                  <a:schemeClr val="accent2"/>
                </a:solidFill>
              </a:rPr>
              <a:t>ofwel</a:t>
            </a:r>
            <a:r>
              <a:rPr lang="nl-BE" sz="1400" dirty="0">
                <a:solidFill>
                  <a:schemeClr val="accent2"/>
                </a:solidFill>
              </a:rPr>
              <a:t> spoortoestel: m.a.w. tussen </a:t>
            </a:r>
            <a:r>
              <a:rPr lang="nl-BE" sz="1400" dirty="0">
                <a:solidFill>
                  <a:schemeClr val="accent1"/>
                </a:solidFill>
              </a:rPr>
              <a:t>wissel 03U en wissel 05G</a:t>
            </a:r>
          </a:p>
          <a:p>
            <a:endParaRPr lang="fr-BE" dirty="0"/>
          </a:p>
          <a:p>
            <a:endParaRPr lang="fr-BE" dirty="0"/>
          </a:p>
          <a:p>
            <a:endParaRPr lang="nl-BE" dirty="0"/>
          </a:p>
        </p:txBody>
      </p:sp>
      <p:sp>
        <p:nvSpPr>
          <p:cNvPr id="5" name="Espace réservé du texte 4"/>
          <p:cNvSpPr>
            <a:spLocks noGrp="1"/>
          </p:cNvSpPr>
          <p:nvPr>
            <p:ph type="body" sz="quarter" idx="17"/>
          </p:nvPr>
        </p:nvSpPr>
        <p:spPr>
          <a:xfrm>
            <a:off x="497897" y="668560"/>
            <a:ext cx="10858859" cy="478554"/>
          </a:xfrm>
        </p:spPr>
        <p:txBody>
          <a:bodyPr/>
          <a:lstStyle/>
          <a:p>
            <a:r>
              <a:rPr lang="nl-BE" sz="2800" dirty="0"/>
              <a:t>Toepassing van de procedure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4. Indienen van de aanvraag van werken</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kumimoji="0" lang="nl-BE" sz="1400" b="1" i="0" u="sng" strike="noStrike" kern="1200" cap="none" spc="0" normalizeH="0" baseline="0" noProof="0" dirty="0">
                <a:ln>
                  <a:noFill/>
                </a:ln>
                <a:solidFill>
                  <a:srgbClr val="025DA4"/>
                </a:solidFill>
                <a:effectLst/>
                <a:uLnTx/>
                <a:uFillTx/>
                <a:latin typeface="Calibri" panose="020F0502020204030204"/>
                <a:ea typeface="+mn-ea"/>
                <a:cs typeface="Arial" charset="0"/>
              </a:rPr>
              <a:t>Verduidelijking</a:t>
            </a:r>
            <a:endParaRPr lang="nl-BE" sz="1400" b="1" u="sng" dirty="0">
              <a:solidFill>
                <a:schemeClr val="accent1"/>
              </a:solidFill>
              <a:latin typeface="+mn-lt"/>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7"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grpSp>
        <p:nvGrpSpPr>
          <p:cNvPr id="18" name="Group 373"/>
          <p:cNvGrpSpPr/>
          <p:nvPr/>
        </p:nvGrpSpPr>
        <p:grpSpPr>
          <a:xfrm flipH="1" flipV="1">
            <a:off x="8103019" y="5679760"/>
            <a:ext cx="439737" cy="288925"/>
            <a:chOff x="1036638" y="4149725"/>
            <a:chExt cx="439737" cy="288925"/>
          </a:xfrm>
        </p:grpSpPr>
        <p:grpSp>
          <p:nvGrpSpPr>
            <p:cNvPr id="19" name="Group 99"/>
            <p:cNvGrpSpPr>
              <a:grpSpLocks/>
            </p:cNvGrpSpPr>
            <p:nvPr/>
          </p:nvGrpSpPr>
          <p:grpSpPr bwMode="auto">
            <a:xfrm flipH="1">
              <a:off x="1036638" y="4149725"/>
              <a:ext cx="439737" cy="288925"/>
              <a:chOff x="2262183" y="3861048"/>
              <a:chExt cx="439313" cy="288032"/>
            </a:xfrm>
          </p:grpSpPr>
          <p:grpSp>
            <p:nvGrpSpPr>
              <p:cNvPr id="22" name="Group 278"/>
              <p:cNvGrpSpPr>
                <a:grpSpLocks/>
              </p:cNvGrpSpPr>
              <p:nvPr/>
            </p:nvGrpSpPr>
            <p:grpSpPr bwMode="auto">
              <a:xfrm flipH="1" flipV="1">
                <a:off x="2262183" y="3877764"/>
                <a:ext cx="246617" cy="271316"/>
                <a:chOff x="3106737" y="3862387"/>
                <a:chExt cx="385763" cy="311151"/>
              </a:xfrm>
            </p:grpSpPr>
            <p:sp>
              <p:nvSpPr>
                <p:cNvPr id="2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2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2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sp>
        <p:nvSpPr>
          <p:cNvPr id="28"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29"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30"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31" name="Rectangle 30"/>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2" name="TextBox 387"/>
          <p:cNvSpPr txBox="1"/>
          <p:nvPr/>
        </p:nvSpPr>
        <p:spPr>
          <a:xfrm>
            <a:off x="6472719" y="5659179"/>
            <a:ext cx="320922" cy="246221"/>
          </a:xfrm>
          <a:prstGeom prst="rect">
            <a:avLst/>
          </a:prstGeom>
          <a:solidFill>
            <a:schemeClr val="bg1"/>
          </a:solidFill>
        </p:spPr>
        <p:txBody>
          <a:bodyPr wrap="none" tIns="0" bIns="0" rtlCol="0">
            <a:spAutoFit/>
          </a:bodyPr>
          <a:lstStyle/>
          <a:p>
            <a:r>
              <a:rPr lang="en-GB" sz="1600" b="1"/>
              <a:t>V</a:t>
            </a:r>
            <a:endParaRPr lang="fr-FR" sz="1600" b="1"/>
          </a:p>
        </p:txBody>
      </p:sp>
      <p:sp>
        <p:nvSpPr>
          <p:cNvPr id="33"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44"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45"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46" name="TextBox 402"/>
          <p:cNvSpPr txBox="1"/>
          <p:nvPr/>
        </p:nvSpPr>
        <p:spPr>
          <a:xfrm>
            <a:off x="1554555" y="5639531"/>
            <a:ext cx="345533" cy="261610"/>
          </a:xfrm>
          <a:prstGeom prst="rect">
            <a:avLst/>
          </a:prstGeom>
          <a:noFill/>
        </p:spPr>
        <p:txBody>
          <a:bodyPr wrap="square" rtlCol="0">
            <a:spAutoFit/>
          </a:bodyPr>
          <a:lstStyle/>
          <a:p>
            <a:r>
              <a:rPr lang="en-GB" sz="1100" b="1"/>
              <a:t>B</a:t>
            </a:r>
            <a:endParaRPr lang="fr-FR" sz="1100" b="1"/>
          </a:p>
        </p:txBody>
      </p:sp>
      <p:sp>
        <p:nvSpPr>
          <p:cNvPr id="47" name="TextBox 403"/>
          <p:cNvSpPr txBox="1"/>
          <p:nvPr/>
        </p:nvSpPr>
        <p:spPr>
          <a:xfrm>
            <a:off x="1569552" y="5329228"/>
            <a:ext cx="428322" cy="261610"/>
          </a:xfrm>
          <a:prstGeom prst="rect">
            <a:avLst/>
          </a:prstGeom>
          <a:noFill/>
        </p:spPr>
        <p:txBody>
          <a:bodyPr wrap="none" rtlCol="0">
            <a:spAutoFit/>
          </a:bodyPr>
          <a:lstStyle/>
          <a:p>
            <a:r>
              <a:rPr lang="en-GB" sz="1100" b="1"/>
              <a:t>L36</a:t>
            </a:r>
            <a:endParaRPr lang="fr-FR" sz="1100" b="1"/>
          </a:p>
        </p:txBody>
      </p:sp>
      <p:sp>
        <p:nvSpPr>
          <p:cNvPr id="48"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49"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50" name="TextBox 406"/>
          <p:cNvSpPr txBox="1"/>
          <p:nvPr/>
        </p:nvSpPr>
        <p:spPr>
          <a:xfrm>
            <a:off x="4910068" y="432426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51" name="Straight Connector 19"/>
          <p:cNvCxnSpPr>
            <a:cxnSpLocks noChangeShapeType="1"/>
            <a:stCxn id="46"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52"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53"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54"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55"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56" name="Group 412"/>
          <p:cNvGrpSpPr/>
          <p:nvPr/>
        </p:nvGrpSpPr>
        <p:grpSpPr>
          <a:xfrm rot="2678404">
            <a:off x="3508119" y="5647153"/>
            <a:ext cx="208293" cy="223837"/>
            <a:chOff x="7912112" y="3427262"/>
            <a:chExt cx="1322503" cy="1276936"/>
          </a:xfrm>
        </p:grpSpPr>
        <p:cxnSp>
          <p:nvCxnSpPr>
            <p:cNvPr id="57"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8"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60" name="Group 416"/>
          <p:cNvGrpSpPr/>
          <p:nvPr/>
        </p:nvGrpSpPr>
        <p:grpSpPr>
          <a:xfrm rot="2678404">
            <a:off x="3344479" y="5016952"/>
            <a:ext cx="208293" cy="223837"/>
            <a:chOff x="7912112" y="3427262"/>
            <a:chExt cx="1322503" cy="1276936"/>
          </a:xfrm>
        </p:grpSpPr>
        <p:cxnSp>
          <p:nvCxnSpPr>
            <p:cNvPr id="61"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2"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3"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64" name="Group 420"/>
          <p:cNvGrpSpPr/>
          <p:nvPr/>
        </p:nvGrpSpPr>
        <p:grpSpPr>
          <a:xfrm>
            <a:off x="5731109" y="5418694"/>
            <a:ext cx="288000" cy="223837"/>
            <a:chOff x="2762728" y="4654038"/>
            <a:chExt cx="288000" cy="223837"/>
          </a:xfrm>
        </p:grpSpPr>
        <p:grpSp>
          <p:nvGrpSpPr>
            <p:cNvPr id="65" name="Group 421"/>
            <p:cNvGrpSpPr/>
            <p:nvPr/>
          </p:nvGrpSpPr>
          <p:grpSpPr>
            <a:xfrm rot="2678404">
              <a:off x="2811326" y="4654038"/>
              <a:ext cx="208293" cy="223837"/>
              <a:chOff x="7912112" y="3427262"/>
              <a:chExt cx="1322503" cy="1276936"/>
            </a:xfrm>
          </p:grpSpPr>
          <p:cxnSp>
            <p:nvCxnSpPr>
              <p:cNvPr id="67"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8"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6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69" name="Group 425"/>
          <p:cNvGrpSpPr/>
          <p:nvPr/>
        </p:nvGrpSpPr>
        <p:grpSpPr>
          <a:xfrm>
            <a:off x="8917730" y="5663314"/>
            <a:ext cx="288000" cy="223837"/>
            <a:chOff x="8231156" y="5143103"/>
            <a:chExt cx="288000" cy="223837"/>
          </a:xfrm>
        </p:grpSpPr>
        <p:grpSp>
          <p:nvGrpSpPr>
            <p:cNvPr id="70" name="Group 426"/>
            <p:cNvGrpSpPr/>
            <p:nvPr/>
          </p:nvGrpSpPr>
          <p:grpSpPr>
            <a:xfrm rot="2678404">
              <a:off x="8279754" y="5143103"/>
              <a:ext cx="208293" cy="223837"/>
              <a:chOff x="7912112" y="3427262"/>
              <a:chExt cx="1322503" cy="1276936"/>
            </a:xfrm>
          </p:grpSpPr>
          <p:cxnSp>
            <p:nvCxnSpPr>
              <p:cNvPr id="72"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3"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1"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74" name="Group 430"/>
          <p:cNvGrpSpPr/>
          <p:nvPr/>
        </p:nvGrpSpPr>
        <p:grpSpPr>
          <a:xfrm>
            <a:off x="8765012" y="5023004"/>
            <a:ext cx="288000" cy="223837"/>
            <a:chOff x="2762728" y="4654038"/>
            <a:chExt cx="288000" cy="223837"/>
          </a:xfrm>
        </p:grpSpPr>
        <p:grpSp>
          <p:nvGrpSpPr>
            <p:cNvPr id="75" name="Group 431"/>
            <p:cNvGrpSpPr/>
            <p:nvPr/>
          </p:nvGrpSpPr>
          <p:grpSpPr>
            <a:xfrm rot="2678404">
              <a:off x="2811326" y="4654038"/>
              <a:ext cx="208293" cy="223837"/>
              <a:chOff x="7912112" y="3427262"/>
              <a:chExt cx="1322503" cy="1276936"/>
            </a:xfrm>
          </p:grpSpPr>
          <p:cxnSp>
            <p:nvCxnSpPr>
              <p:cNvPr id="77"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78"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76"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79" name="Group 99"/>
          <p:cNvGrpSpPr>
            <a:grpSpLocks/>
          </p:cNvGrpSpPr>
          <p:nvPr/>
        </p:nvGrpSpPr>
        <p:grpSpPr bwMode="auto">
          <a:xfrm flipH="1" flipV="1">
            <a:off x="4803527" y="5672506"/>
            <a:ext cx="439738" cy="288925"/>
            <a:chOff x="2262183" y="3861048"/>
            <a:chExt cx="439313" cy="288032"/>
          </a:xfrm>
        </p:grpSpPr>
        <p:grpSp>
          <p:nvGrpSpPr>
            <p:cNvPr id="80" name="Group 278"/>
            <p:cNvGrpSpPr>
              <a:grpSpLocks/>
            </p:cNvGrpSpPr>
            <p:nvPr/>
          </p:nvGrpSpPr>
          <p:grpSpPr bwMode="auto">
            <a:xfrm flipH="1" flipV="1">
              <a:off x="2262183" y="3877764"/>
              <a:ext cx="246617" cy="271316"/>
              <a:chOff x="3106737" y="3862387"/>
              <a:chExt cx="385763" cy="311151"/>
            </a:xfrm>
          </p:grpSpPr>
          <p:sp>
            <p:nvSpPr>
              <p:cNvPr id="8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6"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cxnSp>
        <p:nvCxnSpPr>
          <p:cNvPr id="87" name="Straight Connector 70"/>
          <p:cNvCxnSpPr>
            <a:cxnSpLocks noChangeShapeType="1"/>
          </p:cNvCxnSpPr>
          <p:nvPr/>
        </p:nvCxnSpPr>
        <p:spPr bwMode="auto">
          <a:xfrm>
            <a:off x="3771856" y="5127865"/>
            <a:ext cx="5548905" cy="7058"/>
          </a:xfrm>
          <a:prstGeom prst="line">
            <a:avLst/>
          </a:prstGeom>
          <a:noFill/>
          <a:ln w="60325" algn="ctr">
            <a:solidFill>
              <a:srgbClr val="FFFF00"/>
            </a:solidFill>
            <a:round/>
            <a:headEnd/>
            <a:tailEnd/>
          </a:ln>
          <a:extLst>
            <a:ext uri="{909E8E84-426E-40DD-AFC4-6F175D3DCCD1}">
              <a14:hiddenFill xmlns:a14="http://schemas.microsoft.com/office/drawing/2010/main">
                <a:noFill/>
              </a14:hiddenFill>
            </a:ext>
          </a:extLst>
        </p:spPr>
      </p:cxnSp>
      <p:grpSp>
        <p:nvGrpSpPr>
          <p:cNvPr id="90" name="Groep 32"/>
          <p:cNvGrpSpPr>
            <a:grpSpLocks/>
          </p:cNvGrpSpPr>
          <p:nvPr/>
        </p:nvGrpSpPr>
        <p:grpSpPr bwMode="auto">
          <a:xfrm>
            <a:off x="8089140" y="5035013"/>
            <a:ext cx="142875" cy="144462"/>
            <a:chOff x="3707904" y="4869160"/>
            <a:chExt cx="144016" cy="144016"/>
          </a:xfrm>
        </p:grpSpPr>
        <p:cxnSp>
          <p:nvCxnSpPr>
            <p:cNvPr id="91"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92"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97" name="TextBox 459"/>
          <p:cNvSpPr txBox="1"/>
          <p:nvPr/>
        </p:nvSpPr>
        <p:spPr>
          <a:xfrm>
            <a:off x="7400337" y="499976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98" name="Groep 32"/>
          <p:cNvGrpSpPr>
            <a:grpSpLocks/>
          </p:cNvGrpSpPr>
          <p:nvPr/>
        </p:nvGrpSpPr>
        <p:grpSpPr bwMode="auto">
          <a:xfrm>
            <a:off x="4757186" y="5025781"/>
            <a:ext cx="142875" cy="144462"/>
            <a:chOff x="3707904" y="4869160"/>
            <a:chExt cx="144016" cy="144016"/>
          </a:xfrm>
        </p:grpSpPr>
        <p:cxnSp>
          <p:nvCxnSpPr>
            <p:cNvPr id="99"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100"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34" name="Group 389"/>
          <p:cNvGrpSpPr/>
          <p:nvPr/>
        </p:nvGrpSpPr>
        <p:grpSpPr>
          <a:xfrm>
            <a:off x="4222915" y="4926487"/>
            <a:ext cx="439737" cy="288925"/>
            <a:chOff x="1036638" y="4149725"/>
            <a:chExt cx="439737" cy="288925"/>
          </a:xfrm>
        </p:grpSpPr>
        <p:grpSp>
          <p:nvGrpSpPr>
            <p:cNvPr id="35" name="Group 99"/>
            <p:cNvGrpSpPr>
              <a:grpSpLocks/>
            </p:cNvGrpSpPr>
            <p:nvPr/>
          </p:nvGrpSpPr>
          <p:grpSpPr bwMode="auto">
            <a:xfrm flipH="1">
              <a:off x="1036638" y="4149725"/>
              <a:ext cx="439737" cy="288925"/>
              <a:chOff x="2262183" y="3861048"/>
              <a:chExt cx="439313" cy="288032"/>
            </a:xfrm>
          </p:grpSpPr>
          <p:grpSp>
            <p:nvGrpSpPr>
              <p:cNvPr id="38" name="Group 278"/>
              <p:cNvGrpSpPr>
                <a:grpSpLocks/>
              </p:cNvGrpSpPr>
              <p:nvPr/>
            </p:nvGrpSpPr>
            <p:grpSpPr bwMode="auto">
              <a:xfrm flipH="1" flipV="1">
                <a:off x="2262183" y="3877764"/>
                <a:ext cx="246617" cy="271316"/>
                <a:chOff x="3106737" y="3862387"/>
                <a:chExt cx="385763" cy="311151"/>
              </a:xfrm>
            </p:grpSpPr>
            <p:sp>
              <p:nvSpPr>
                <p:cNvPr id="40"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1"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2"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43"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39"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36"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37"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10" name="Group 99"/>
          <p:cNvGrpSpPr>
            <a:grpSpLocks/>
          </p:cNvGrpSpPr>
          <p:nvPr/>
        </p:nvGrpSpPr>
        <p:grpSpPr bwMode="auto">
          <a:xfrm>
            <a:off x="8313902" y="4949540"/>
            <a:ext cx="439738" cy="288925"/>
            <a:chOff x="2262183" y="3861048"/>
            <a:chExt cx="439313" cy="288032"/>
          </a:xfrm>
        </p:grpSpPr>
        <p:grpSp>
          <p:nvGrpSpPr>
            <p:cNvPr id="11" name="Group 278"/>
            <p:cNvGrpSpPr>
              <a:grpSpLocks/>
            </p:cNvGrpSpPr>
            <p:nvPr/>
          </p:nvGrpSpPr>
          <p:grpSpPr bwMode="auto">
            <a:xfrm flipH="1" flipV="1">
              <a:off x="2262183" y="3877764"/>
              <a:ext cx="246617" cy="271316"/>
              <a:chOff x="3106737" y="3862387"/>
              <a:chExt cx="385763" cy="311151"/>
            </a:xfrm>
          </p:grpSpPr>
          <p:sp>
            <p:nvSpPr>
              <p:cNvPr id="13"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4"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5"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6"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12"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07" name="ZoneTexte 106"/>
          <p:cNvSpPr txBox="1"/>
          <p:nvPr/>
        </p:nvSpPr>
        <p:spPr>
          <a:xfrm>
            <a:off x="4409776" y="5214022"/>
            <a:ext cx="851299" cy="246221"/>
          </a:xfrm>
          <a:prstGeom prst="rect">
            <a:avLst/>
          </a:prstGeom>
          <a:noFill/>
        </p:spPr>
        <p:txBody>
          <a:bodyPr wrap="square" rtlCol="0">
            <a:spAutoFit/>
          </a:bodyPr>
          <a:lstStyle/>
          <a:p>
            <a:r>
              <a:rPr lang="nl-BE" sz="1000">
                <a:solidFill>
                  <a:schemeClr val="accent1"/>
                </a:solidFill>
              </a:rPr>
              <a:t>41.250</a:t>
            </a:r>
          </a:p>
        </p:txBody>
      </p:sp>
      <p:sp>
        <p:nvSpPr>
          <p:cNvPr id="108" name="ZoneTexte 107"/>
          <p:cNvSpPr txBox="1"/>
          <p:nvPr/>
        </p:nvSpPr>
        <p:spPr>
          <a:xfrm>
            <a:off x="7721265" y="5249169"/>
            <a:ext cx="851299" cy="246221"/>
          </a:xfrm>
          <a:prstGeom prst="rect">
            <a:avLst/>
          </a:prstGeom>
          <a:noFill/>
        </p:spPr>
        <p:txBody>
          <a:bodyPr wrap="square" rtlCol="0">
            <a:spAutoFit/>
          </a:bodyPr>
          <a:lstStyle/>
          <a:p>
            <a:r>
              <a:rPr lang="nl-BE" sz="1000">
                <a:solidFill>
                  <a:schemeClr val="accent1"/>
                </a:solidFill>
              </a:rPr>
              <a:t>41.550</a:t>
            </a:r>
          </a:p>
        </p:txBody>
      </p:sp>
      <p:sp>
        <p:nvSpPr>
          <p:cNvPr id="109" name="ZoneTexte 108"/>
          <p:cNvSpPr txBox="1"/>
          <p:nvPr/>
        </p:nvSpPr>
        <p:spPr>
          <a:xfrm>
            <a:off x="3321871" y="4645231"/>
            <a:ext cx="851299" cy="246221"/>
          </a:xfrm>
          <a:prstGeom prst="rect">
            <a:avLst/>
          </a:prstGeom>
          <a:noFill/>
        </p:spPr>
        <p:txBody>
          <a:bodyPr wrap="square" rtlCol="0">
            <a:spAutoFit/>
          </a:bodyPr>
          <a:lstStyle/>
          <a:p>
            <a:r>
              <a:rPr lang="nl-BE" sz="1000">
                <a:solidFill>
                  <a:schemeClr val="accent1"/>
                </a:solidFill>
              </a:rPr>
              <a:t>AW 03U</a:t>
            </a:r>
          </a:p>
        </p:txBody>
      </p:sp>
      <p:sp>
        <p:nvSpPr>
          <p:cNvPr id="110" name="ZoneTexte 109"/>
          <p:cNvSpPr txBox="1"/>
          <p:nvPr/>
        </p:nvSpPr>
        <p:spPr>
          <a:xfrm>
            <a:off x="8828189" y="4726841"/>
            <a:ext cx="851299" cy="246221"/>
          </a:xfrm>
          <a:prstGeom prst="rect">
            <a:avLst/>
          </a:prstGeom>
          <a:noFill/>
        </p:spPr>
        <p:txBody>
          <a:bodyPr wrap="square" rtlCol="0">
            <a:spAutoFit/>
          </a:bodyPr>
          <a:lstStyle/>
          <a:p>
            <a:r>
              <a:rPr lang="nl-BE" sz="1000">
                <a:solidFill>
                  <a:schemeClr val="accent1"/>
                </a:solidFill>
              </a:rPr>
              <a:t>AW 05G</a:t>
            </a:r>
          </a:p>
        </p:txBody>
      </p:sp>
      <p:sp>
        <p:nvSpPr>
          <p:cNvPr id="111" name="TextBox 402"/>
          <p:cNvSpPr txBox="1"/>
          <p:nvPr/>
        </p:nvSpPr>
        <p:spPr>
          <a:xfrm>
            <a:off x="1534158" y="4645231"/>
            <a:ext cx="345533" cy="261610"/>
          </a:xfrm>
          <a:prstGeom prst="rect">
            <a:avLst/>
          </a:prstGeom>
          <a:noFill/>
        </p:spPr>
        <p:txBody>
          <a:bodyPr wrap="square" rtlCol="0">
            <a:spAutoFit/>
          </a:bodyPr>
          <a:lstStyle/>
          <a:p>
            <a:r>
              <a:rPr lang="en-GB" sz="1100" b="1"/>
              <a:t>A</a:t>
            </a:r>
            <a:endParaRPr lang="fr-FR" sz="1100" b="1"/>
          </a:p>
        </p:txBody>
      </p:sp>
    </p:spTree>
    <p:extLst>
      <p:ext uri="{BB962C8B-B14F-4D97-AF65-F5344CB8AC3E}">
        <p14:creationId xmlns:p14="http://schemas.microsoft.com/office/powerpoint/2010/main" val="70589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22</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93700" y="2156894"/>
            <a:ext cx="10963055" cy="784404"/>
          </a:xfrm>
        </p:spPr>
        <p:txBody>
          <a:bodyPr/>
          <a:lstStyle/>
          <a:p>
            <a:pPr marL="342900" indent="-342900" algn="just">
              <a:buFont typeface="+mj-lt"/>
              <a:buAutoNum type="alphaLcParenR" startAt="2"/>
            </a:pPr>
            <a:r>
              <a:rPr lang="nl-NL" sz="1400" dirty="0">
                <a:solidFill>
                  <a:schemeClr val="accent2"/>
                </a:solidFill>
              </a:rPr>
              <a:t>Als meerdere sporen buiten dienst moeten worden gesteld </a:t>
            </a:r>
            <a:r>
              <a:rPr lang="nl-NL" sz="1400" b="1" dirty="0">
                <a:solidFill>
                  <a:schemeClr val="accent2"/>
                </a:solidFill>
              </a:rPr>
              <a:t>op verschillende tijdstippen</a:t>
            </a:r>
            <a:r>
              <a:rPr lang="nl-NL" sz="1400" dirty="0">
                <a:solidFill>
                  <a:schemeClr val="accent2"/>
                </a:solidFill>
              </a:rPr>
              <a:t>, wordt één aanvraag voor toelating van het werk I-427 ingediend </a:t>
            </a:r>
            <a:r>
              <a:rPr lang="nl-NL" sz="1400" u="sng" dirty="0">
                <a:solidFill>
                  <a:schemeClr val="accent2"/>
                </a:solidFill>
              </a:rPr>
              <a:t>per buiten dienst te stellen spoor</a:t>
            </a:r>
            <a:r>
              <a:rPr lang="nl-NL" sz="1400" dirty="0">
                <a:solidFill>
                  <a:schemeClr val="accent2"/>
                </a:solidFill>
              </a:rPr>
              <a:t>. </a:t>
            </a:r>
            <a:endParaRPr lang="fr-BE" sz="1100" dirty="0"/>
          </a:p>
          <a:p>
            <a:endParaRPr lang="fr-BE" dirty="0"/>
          </a:p>
          <a:p>
            <a:endParaRPr lang="fr-BE" dirty="0"/>
          </a:p>
          <a:p>
            <a:endParaRPr lang="nl-BE" dirty="0"/>
          </a:p>
        </p:txBody>
      </p:sp>
      <p:sp>
        <p:nvSpPr>
          <p:cNvPr id="5" name="Espace réservé du texte 4"/>
          <p:cNvSpPr>
            <a:spLocks noGrp="1"/>
          </p:cNvSpPr>
          <p:nvPr>
            <p:ph type="body" sz="quarter" idx="17"/>
          </p:nvPr>
        </p:nvSpPr>
        <p:spPr>
          <a:xfrm>
            <a:off x="497897" y="668560"/>
            <a:ext cx="10858859" cy="478554"/>
          </a:xfrm>
        </p:spPr>
        <p:txBody>
          <a:bodyPr/>
          <a:lstStyle/>
          <a:p>
            <a:r>
              <a:rPr lang="nl-BE" sz="2800" dirty="0"/>
              <a:t>Toepassing van de procedure</a:t>
            </a:r>
          </a:p>
          <a:p>
            <a:endParaRPr lang="fr-BE" sz="2800" dirty="0"/>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4. Indienen van de aanvraag van werken</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kumimoji="0" lang="nl-BE" sz="1400" b="1" i="0" u="sng" strike="noStrike" kern="1200" cap="none" spc="0" normalizeH="0" baseline="0" noProof="0" dirty="0">
                <a:ln>
                  <a:noFill/>
                </a:ln>
                <a:solidFill>
                  <a:srgbClr val="025DA4"/>
                </a:solidFill>
                <a:effectLst/>
                <a:uLnTx/>
                <a:uFillTx/>
                <a:latin typeface="Calibri" panose="020F0502020204030204"/>
                <a:ea typeface="+mn-ea"/>
                <a:cs typeface="Arial" charset="0"/>
              </a:rPr>
              <a:t>Verduidelijking</a:t>
            </a:r>
            <a:endParaRPr lang="nl-BE" sz="1400" b="1" u="sng" dirty="0">
              <a:solidFill>
                <a:schemeClr val="accent1"/>
              </a:solidFill>
              <a:latin typeface="+mn-lt"/>
            </a:endParaRPr>
          </a:p>
        </p:txBody>
      </p:sp>
      <p:cxnSp>
        <p:nvCxnSpPr>
          <p:cNvPr id="8" name="Straight Connector 19"/>
          <p:cNvCxnSpPr>
            <a:cxnSpLocks noChangeShapeType="1"/>
          </p:cNvCxnSpPr>
          <p:nvPr/>
        </p:nvCxnSpPr>
        <p:spPr bwMode="auto">
          <a:xfrm>
            <a:off x="3601369" y="512287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776257" y="576339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03019" y="466602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sp>
        <p:nvSpPr>
          <p:cNvPr id="21" name="TextBox 83"/>
          <p:cNvSpPr txBox="1">
            <a:spLocks noChangeArrowheads="1"/>
          </p:cNvSpPr>
          <p:nvPr/>
        </p:nvSpPr>
        <p:spPr bwMode="auto">
          <a:xfrm>
            <a:off x="7999996" y="596868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22" name="Straight Connector 190"/>
          <p:cNvCxnSpPr>
            <a:cxnSpLocks noChangeShapeType="1"/>
          </p:cNvCxnSpPr>
          <p:nvPr/>
        </p:nvCxnSpPr>
        <p:spPr bwMode="auto">
          <a:xfrm flipH="1">
            <a:off x="8984513" y="5122877"/>
            <a:ext cx="336248" cy="402727"/>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flipV="1">
            <a:off x="4112505" y="5525605"/>
            <a:ext cx="1692000" cy="18272"/>
          </a:xfrm>
          <a:prstGeom prst="line">
            <a:avLst/>
          </a:prstGeom>
          <a:noFill/>
          <a:ln w="19050" algn="ctr">
            <a:solidFill>
              <a:schemeClr val="tx1"/>
            </a:solidFill>
            <a:prstDash val="solid"/>
            <a:round/>
            <a:headEnd/>
            <a:tailEnd/>
          </a:ln>
        </p:spPr>
      </p:cxnSp>
      <p:sp>
        <p:nvSpPr>
          <p:cNvPr id="24" name="Rectangle 23"/>
          <p:cNvSpPr/>
          <p:nvPr/>
        </p:nvSpPr>
        <p:spPr bwMode="auto">
          <a:xfrm>
            <a:off x="4910070" y="4586593"/>
            <a:ext cx="3089926" cy="295898"/>
          </a:xfrm>
          <a:prstGeom prst="rect">
            <a:avLst/>
          </a:prstGeom>
          <a:noFill/>
          <a:ln w="762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6" name="TextBox 83"/>
          <p:cNvSpPr txBox="1">
            <a:spLocks noChangeArrowheads="1"/>
          </p:cNvSpPr>
          <p:nvPr/>
        </p:nvSpPr>
        <p:spPr bwMode="auto">
          <a:xfrm>
            <a:off x="4118600" y="461530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27" name="Straight Connector 399"/>
          <p:cNvCxnSpPr>
            <a:cxnSpLocks noChangeShapeType="1"/>
          </p:cNvCxnSpPr>
          <p:nvPr/>
        </p:nvCxnSpPr>
        <p:spPr bwMode="auto">
          <a:xfrm>
            <a:off x="3776257" y="5127865"/>
            <a:ext cx="336248" cy="402727"/>
          </a:xfrm>
          <a:prstGeom prst="line">
            <a:avLst/>
          </a:prstGeom>
          <a:noFill/>
          <a:ln w="19050" algn="ctr">
            <a:solidFill>
              <a:schemeClr val="tx1"/>
            </a:solidFill>
            <a:prstDash val="solid"/>
            <a:round/>
            <a:headEnd/>
            <a:tailEnd/>
          </a:ln>
        </p:spPr>
      </p:cxnSp>
      <p:cxnSp>
        <p:nvCxnSpPr>
          <p:cNvPr id="28" name="Straight Connector 19"/>
          <p:cNvCxnSpPr>
            <a:cxnSpLocks noChangeShapeType="1"/>
          </p:cNvCxnSpPr>
          <p:nvPr/>
        </p:nvCxnSpPr>
        <p:spPr bwMode="auto">
          <a:xfrm>
            <a:off x="1239230" y="5119949"/>
            <a:ext cx="1984643" cy="19825"/>
          </a:xfrm>
          <a:prstGeom prst="line">
            <a:avLst/>
          </a:prstGeom>
          <a:noFill/>
          <a:ln w="19050" algn="ctr">
            <a:solidFill>
              <a:schemeClr val="tx1"/>
            </a:solidFill>
            <a:prstDash val="solid"/>
            <a:round/>
            <a:headEnd/>
            <a:tailEnd/>
          </a:ln>
        </p:spPr>
      </p:cxnSp>
      <p:sp>
        <p:nvSpPr>
          <p:cNvPr id="29" name="TextBox 402"/>
          <p:cNvSpPr txBox="1"/>
          <p:nvPr/>
        </p:nvSpPr>
        <p:spPr>
          <a:xfrm>
            <a:off x="1554555" y="5639531"/>
            <a:ext cx="345533" cy="261610"/>
          </a:xfrm>
          <a:prstGeom prst="rect">
            <a:avLst/>
          </a:prstGeom>
          <a:noFill/>
        </p:spPr>
        <p:txBody>
          <a:bodyPr wrap="square" rtlCol="0">
            <a:spAutoFit/>
          </a:bodyPr>
          <a:lstStyle/>
          <a:p>
            <a:r>
              <a:rPr lang="en-GB" sz="1100" b="1"/>
              <a:t>B</a:t>
            </a:r>
            <a:endParaRPr lang="fr-FR" sz="1100" b="1"/>
          </a:p>
        </p:txBody>
      </p:sp>
      <p:sp>
        <p:nvSpPr>
          <p:cNvPr id="30" name="TextBox 403"/>
          <p:cNvSpPr txBox="1"/>
          <p:nvPr/>
        </p:nvSpPr>
        <p:spPr>
          <a:xfrm>
            <a:off x="1569552" y="5329228"/>
            <a:ext cx="428322" cy="261610"/>
          </a:xfrm>
          <a:prstGeom prst="rect">
            <a:avLst/>
          </a:prstGeom>
          <a:noFill/>
        </p:spPr>
        <p:txBody>
          <a:bodyPr wrap="none" rtlCol="0">
            <a:spAutoFit/>
          </a:bodyPr>
          <a:lstStyle/>
          <a:p>
            <a:r>
              <a:rPr lang="en-GB" sz="1100" b="1"/>
              <a:t>L36</a:t>
            </a:r>
            <a:endParaRPr lang="fr-FR" sz="1100" b="1"/>
          </a:p>
        </p:txBody>
      </p:sp>
      <p:sp>
        <p:nvSpPr>
          <p:cNvPr id="31" name="Isosceles Triangle 404"/>
          <p:cNvSpPr>
            <a:spLocks noChangeAspect="1"/>
          </p:cNvSpPr>
          <p:nvPr/>
        </p:nvSpPr>
        <p:spPr bwMode="auto">
          <a:xfrm rot="5400000">
            <a:off x="1780936" y="509860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2" name="Isosceles Triangle 405"/>
          <p:cNvSpPr>
            <a:spLocks noChangeAspect="1"/>
          </p:cNvSpPr>
          <p:nvPr/>
        </p:nvSpPr>
        <p:spPr bwMode="auto">
          <a:xfrm rot="16200000" flipH="1">
            <a:off x="10231523" y="571267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33" name="TextBox 406"/>
          <p:cNvSpPr txBox="1"/>
          <p:nvPr/>
        </p:nvSpPr>
        <p:spPr>
          <a:xfrm>
            <a:off x="4910068" y="432426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34" name="Straight Connector 19"/>
          <p:cNvCxnSpPr>
            <a:cxnSpLocks noChangeShapeType="1"/>
            <a:stCxn id="29" idx="3"/>
          </p:cNvCxnSpPr>
          <p:nvPr/>
        </p:nvCxnSpPr>
        <p:spPr bwMode="auto">
          <a:xfrm flipV="1">
            <a:off x="1900088" y="5767302"/>
            <a:ext cx="1486182" cy="3034"/>
          </a:xfrm>
          <a:prstGeom prst="line">
            <a:avLst/>
          </a:prstGeom>
          <a:noFill/>
          <a:ln w="19050" algn="ctr">
            <a:solidFill>
              <a:schemeClr val="tx1"/>
            </a:solidFill>
            <a:prstDash val="solid"/>
            <a:round/>
            <a:headEnd/>
            <a:tailEnd/>
          </a:ln>
        </p:spPr>
      </p:cxnSp>
      <p:cxnSp>
        <p:nvCxnSpPr>
          <p:cNvPr id="35" name="Straight Connector 19"/>
          <p:cNvCxnSpPr>
            <a:cxnSpLocks noChangeShapeType="1"/>
          </p:cNvCxnSpPr>
          <p:nvPr/>
        </p:nvCxnSpPr>
        <p:spPr bwMode="auto">
          <a:xfrm>
            <a:off x="8980112" y="5130047"/>
            <a:ext cx="1408505" cy="1150"/>
          </a:xfrm>
          <a:prstGeom prst="line">
            <a:avLst/>
          </a:prstGeom>
          <a:noFill/>
          <a:ln w="19050" algn="ctr">
            <a:solidFill>
              <a:schemeClr val="tx1"/>
            </a:solidFill>
            <a:round/>
            <a:headEnd/>
            <a:tailEnd/>
          </a:ln>
        </p:spPr>
      </p:cxnSp>
      <p:cxnSp>
        <p:nvCxnSpPr>
          <p:cNvPr id="36" name="Straight Connector 19"/>
          <p:cNvCxnSpPr>
            <a:cxnSpLocks noChangeShapeType="1"/>
          </p:cNvCxnSpPr>
          <p:nvPr/>
        </p:nvCxnSpPr>
        <p:spPr bwMode="auto">
          <a:xfrm>
            <a:off x="6019109" y="5517899"/>
            <a:ext cx="2952000" cy="0"/>
          </a:xfrm>
          <a:prstGeom prst="line">
            <a:avLst/>
          </a:prstGeom>
          <a:noFill/>
          <a:ln w="19050" algn="ctr">
            <a:solidFill>
              <a:schemeClr val="tx1"/>
            </a:solidFill>
            <a:prstDash val="solid"/>
            <a:round/>
            <a:headEnd/>
            <a:tailEnd/>
          </a:ln>
        </p:spPr>
      </p:cxnSp>
      <p:cxnSp>
        <p:nvCxnSpPr>
          <p:cNvPr id="37" name="Straight Connector 19"/>
          <p:cNvCxnSpPr>
            <a:cxnSpLocks noChangeShapeType="1"/>
          </p:cNvCxnSpPr>
          <p:nvPr/>
        </p:nvCxnSpPr>
        <p:spPr bwMode="auto">
          <a:xfrm>
            <a:off x="8161730" y="5772876"/>
            <a:ext cx="756000" cy="4988"/>
          </a:xfrm>
          <a:prstGeom prst="line">
            <a:avLst/>
          </a:prstGeom>
          <a:noFill/>
          <a:ln w="19050" algn="ctr">
            <a:solidFill>
              <a:schemeClr val="tx1"/>
            </a:solidFill>
            <a:round/>
            <a:headEnd/>
            <a:tailEnd/>
          </a:ln>
        </p:spPr>
      </p:cxnSp>
      <p:cxnSp>
        <p:nvCxnSpPr>
          <p:cNvPr id="38" name="Straight Connector 19"/>
          <p:cNvCxnSpPr>
            <a:cxnSpLocks noChangeShapeType="1"/>
          </p:cNvCxnSpPr>
          <p:nvPr/>
        </p:nvCxnSpPr>
        <p:spPr bwMode="auto">
          <a:xfrm>
            <a:off x="9132830" y="5777864"/>
            <a:ext cx="1081575" cy="4988"/>
          </a:xfrm>
          <a:prstGeom prst="line">
            <a:avLst/>
          </a:prstGeom>
          <a:noFill/>
          <a:ln w="19050" algn="ctr">
            <a:solidFill>
              <a:schemeClr val="tx1"/>
            </a:solidFill>
            <a:round/>
            <a:headEnd/>
            <a:tailEnd/>
          </a:ln>
        </p:spPr>
      </p:cxnSp>
      <p:grpSp>
        <p:nvGrpSpPr>
          <p:cNvPr id="39" name="Group 412"/>
          <p:cNvGrpSpPr/>
          <p:nvPr/>
        </p:nvGrpSpPr>
        <p:grpSpPr>
          <a:xfrm rot="2678404">
            <a:off x="3508119" y="5647153"/>
            <a:ext cx="208293" cy="223837"/>
            <a:chOff x="7912112" y="3427262"/>
            <a:chExt cx="1322503" cy="1276936"/>
          </a:xfrm>
        </p:grpSpPr>
        <p:cxnSp>
          <p:nvCxnSpPr>
            <p:cNvPr id="40"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1"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3459521" y="5759072"/>
            <a:ext cx="288000" cy="1"/>
          </a:xfrm>
          <a:prstGeom prst="line">
            <a:avLst/>
          </a:prstGeom>
          <a:noFill/>
          <a:ln w="19050" algn="ctr">
            <a:solidFill>
              <a:schemeClr val="tx1"/>
            </a:solidFill>
            <a:prstDash val="dash"/>
            <a:round/>
            <a:headEnd/>
            <a:tailEnd/>
          </a:ln>
        </p:spPr>
      </p:cxnSp>
      <p:grpSp>
        <p:nvGrpSpPr>
          <p:cNvPr id="43" name="Group 416"/>
          <p:cNvGrpSpPr/>
          <p:nvPr/>
        </p:nvGrpSpPr>
        <p:grpSpPr>
          <a:xfrm rot="2678404">
            <a:off x="3344479" y="5016952"/>
            <a:ext cx="208293" cy="223837"/>
            <a:chOff x="7912112" y="3427262"/>
            <a:chExt cx="1322503" cy="1276936"/>
          </a:xfrm>
        </p:grpSpPr>
        <p:cxnSp>
          <p:nvCxnSpPr>
            <p:cNvPr id="44"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5"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6" name="Straight Connector 19"/>
          <p:cNvCxnSpPr>
            <a:cxnSpLocks noChangeShapeType="1"/>
          </p:cNvCxnSpPr>
          <p:nvPr/>
        </p:nvCxnSpPr>
        <p:spPr bwMode="auto">
          <a:xfrm flipV="1">
            <a:off x="3295881" y="5128871"/>
            <a:ext cx="288000" cy="1"/>
          </a:xfrm>
          <a:prstGeom prst="line">
            <a:avLst/>
          </a:prstGeom>
          <a:noFill/>
          <a:ln w="19050" algn="ctr">
            <a:solidFill>
              <a:schemeClr val="tx1"/>
            </a:solidFill>
            <a:prstDash val="dash"/>
            <a:round/>
            <a:headEnd/>
            <a:tailEnd/>
          </a:ln>
        </p:spPr>
      </p:cxnSp>
      <p:grpSp>
        <p:nvGrpSpPr>
          <p:cNvPr id="47" name="Group 420"/>
          <p:cNvGrpSpPr/>
          <p:nvPr/>
        </p:nvGrpSpPr>
        <p:grpSpPr>
          <a:xfrm>
            <a:off x="5731109" y="5418694"/>
            <a:ext cx="288000" cy="223837"/>
            <a:chOff x="2762728" y="4654038"/>
            <a:chExt cx="288000" cy="223837"/>
          </a:xfrm>
        </p:grpSpPr>
        <p:grpSp>
          <p:nvGrpSpPr>
            <p:cNvPr id="48" name="Group 421"/>
            <p:cNvGrpSpPr/>
            <p:nvPr/>
          </p:nvGrpSpPr>
          <p:grpSpPr>
            <a:xfrm rot="2678404">
              <a:off x="2811326" y="4654038"/>
              <a:ext cx="208293" cy="223837"/>
              <a:chOff x="7912112" y="3427262"/>
              <a:chExt cx="1322503" cy="1276936"/>
            </a:xfrm>
          </p:grpSpPr>
          <p:cxnSp>
            <p:nvCxnSpPr>
              <p:cNvPr id="50"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1"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52" name="Group 425"/>
          <p:cNvGrpSpPr/>
          <p:nvPr/>
        </p:nvGrpSpPr>
        <p:grpSpPr>
          <a:xfrm>
            <a:off x="8917730" y="5663314"/>
            <a:ext cx="288000" cy="223837"/>
            <a:chOff x="8231156" y="5143103"/>
            <a:chExt cx="288000" cy="223837"/>
          </a:xfrm>
        </p:grpSpPr>
        <p:grpSp>
          <p:nvGrpSpPr>
            <p:cNvPr id="53" name="Group 426"/>
            <p:cNvGrpSpPr/>
            <p:nvPr/>
          </p:nvGrpSpPr>
          <p:grpSpPr>
            <a:xfrm rot="2678404">
              <a:off x="8279754" y="5143103"/>
              <a:ext cx="208293" cy="223837"/>
              <a:chOff x="7912112" y="3427262"/>
              <a:chExt cx="1322503" cy="1276936"/>
            </a:xfrm>
          </p:grpSpPr>
          <p:cxnSp>
            <p:nvCxnSpPr>
              <p:cNvPr id="55"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56"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4"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57" name="Group 430"/>
          <p:cNvGrpSpPr/>
          <p:nvPr/>
        </p:nvGrpSpPr>
        <p:grpSpPr>
          <a:xfrm>
            <a:off x="8765012" y="5023004"/>
            <a:ext cx="288000" cy="223837"/>
            <a:chOff x="2762728" y="4654038"/>
            <a:chExt cx="288000" cy="223837"/>
          </a:xfrm>
        </p:grpSpPr>
        <p:grpSp>
          <p:nvGrpSpPr>
            <p:cNvPr id="58" name="Group 431"/>
            <p:cNvGrpSpPr/>
            <p:nvPr/>
          </p:nvGrpSpPr>
          <p:grpSpPr>
            <a:xfrm rot="2678404">
              <a:off x="2811326" y="4654038"/>
              <a:ext cx="208293" cy="223837"/>
              <a:chOff x="7912112" y="3427262"/>
              <a:chExt cx="1322503" cy="1276936"/>
            </a:xfrm>
          </p:grpSpPr>
          <p:cxnSp>
            <p:nvCxnSpPr>
              <p:cNvPr id="60"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61"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59"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69" name="TextBox 83"/>
          <p:cNvSpPr txBox="1">
            <a:spLocks noChangeArrowheads="1"/>
          </p:cNvSpPr>
          <p:nvPr/>
        </p:nvSpPr>
        <p:spPr bwMode="auto">
          <a:xfrm>
            <a:off x="4592644" y="596415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cxnSp>
        <p:nvCxnSpPr>
          <p:cNvPr id="70" name="Straight Connector 70"/>
          <p:cNvCxnSpPr>
            <a:cxnSpLocks noChangeShapeType="1"/>
          </p:cNvCxnSpPr>
          <p:nvPr/>
        </p:nvCxnSpPr>
        <p:spPr bwMode="auto">
          <a:xfrm>
            <a:off x="3852909" y="5094278"/>
            <a:ext cx="5467852" cy="40645"/>
          </a:xfrm>
          <a:prstGeom prst="line">
            <a:avLst/>
          </a:prstGeom>
          <a:noFill/>
          <a:ln w="60325" algn="ctr">
            <a:solidFill>
              <a:srgbClr val="FFFF00"/>
            </a:solidFill>
            <a:round/>
            <a:headEnd/>
            <a:tailEnd/>
          </a:ln>
          <a:extLst>
            <a:ext uri="{909E8E84-426E-40DD-AFC4-6F175D3DCCD1}">
              <a14:hiddenFill xmlns:a14="http://schemas.microsoft.com/office/drawing/2010/main">
                <a:noFill/>
              </a14:hiddenFill>
            </a:ext>
          </a:extLst>
        </p:spPr>
      </p:cxnSp>
      <p:grpSp>
        <p:nvGrpSpPr>
          <p:cNvPr id="71" name="Groep 32"/>
          <p:cNvGrpSpPr>
            <a:grpSpLocks/>
          </p:cNvGrpSpPr>
          <p:nvPr/>
        </p:nvGrpSpPr>
        <p:grpSpPr bwMode="auto">
          <a:xfrm>
            <a:off x="8089140" y="5035013"/>
            <a:ext cx="142875" cy="144462"/>
            <a:chOff x="3707904" y="4869160"/>
            <a:chExt cx="144016" cy="144016"/>
          </a:xfrm>
        </p:grpSpPr>
        <p:cxnSp>
          <p:nvCxnSpPr>
            <p:cNvPr id="72"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3"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74" name="TextBox 459"/>
          <p:cNvSpPr txBox="1"/>
          <p:nvPr/>
        </p:nvSpPr>
        <p:spPr>
          <a:xfrm>
            <a:off x="7400337" y="499976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75" name="Groep 32"/>
          <p:cNvGrpSpPr>
            <a:grpSpLocks/>
          </p:cNvGrpSpPr>
          <p:nvPr/>
        </p:nvGrpSpPr>
        <p:grpSpPr bwMode="auto">
          <a:xfrm>
            <a:off x="4757186" y="5025781"/>
            <a:ext cx="142875" cy="144462"/>
            <a:chOff x="3707904" y="4869160"/>
            <a:chExt cx="144016" cy="144016"/>
          </a:xfrm>
        </p:grpSpPr>
        <p:cxnSp>
          <p:nvCxnSpPr>
            <p:cNvPr id="76"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77"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78" name="Group 389"/>
          <p:cNvGrpSpPr/>
          <p:nvPr/>
        </p:nvGrpSpPr>
        <p:grpSpPr>
          <a:xfrm>
            <a:off x="4222915" y="4926487"/>
            <a:ext cx="439737" cy="288925"/>
            <a:chOff x="1036638" y="4149725"/>
            <a:chExt cx="439737" cy="288925"/>
          </a:xfrm>
        </p:grpSpPr>
        <p:grpSp>
          <p:nvGrpSpPr>
            <p:cNvPr id="79" name="Group 99"/>
            <p:cNvGrpSpPr>
              <a:grpSpLocks/>
            </p:cNvGrpSpPr>
            <p:nvPr/>
          </p:nvGrpSpPr>
          <p:grpSpPr bwMode="auto">
            <a:xfrm flipH="1">
              <a:off x="1036638" y="4149725"/>
              <a:ext cx="439737" cy="288925"/>
              <a:chOff x="2262183" y="3861048"/>
              <a:chExt cx="439313" cy="288032"/>
            </a:xfrm>
          </p:grpSpPr>
          <p:grpSp>
            <p:nvGrpSpPr>
              <p:cNvPr id="82" name="Group 278"/>
              <p:cNvGrpSpPr>
                <a:grpSpLocks/>
              </p:cNvGrpSpPr>
              <p:nvPr/>
            </p:nvGrpSpPr>
            <p:grpSpPr bwMode="auto">
              <a:xfrm flipH="1" flipV="1">
                <a:off x="2262183" y="3877764"/>
                <a:ext cx="246617" cy="271316"/>
                <a:chOff x="3106737" y="3862387"/>
                <a:chExt cx="385763" cy="311151"/>
              </a:xfrm>
            </p:grpSpPr>
            <p:sp>
              <p:nvSpPr>
                <p:cNvPr id="84"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5"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6"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7"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3"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80"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1"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88" name="Group 99"/>
          <p:cNvGrpSpPr>
            <a:grpSpLocks/>
          </p:cNvGrpSpPr>
          <p:nvPr/>
        </p:nvGrpSpPr>
        <p:grpSpPr bwMode="auto">
          <a:xfrm>
            <a:off x="8313902" y="4949540"/>
            <a:ext cx="439738" cy="288925"/>
            <a:chOff x="2262183" y="3861048"/>
            <a:chExt cx="439313" cy="288032"/>
          </a:xfrm>
        </p:grpSpPr>
        <p:grpSp>
          <p:nvGrpSpPr>
            <p:cNvPr id="89" name="Group 278"/>
            <p:cNvGrpSpPr>
              <a:grpSpLocks/>
            </p:cNvGrpSpPr>
            <p:nvPr/>
          </p:nvGrpSpPr>
          <p:grpSpPr bwMode="auto">
            <a:xfrm flipH="1" flipV="1">
              <a:off x="2262183" y="3877764"/>
              <a:ext cx="246617" cy="271316"/>
              <a:chOff x="3106737" y="3862387"/>
              <a:chExt cx="385763" cy="311151"/>
            </a:xfrm>
          </p:grpSpPr>
          <p:sp>
            <p:nvSpPr>
              <p:cNvPr id="91"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2"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3"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4"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90"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5" name="ZoneTexte 94"/>
          <p:cNvSpPr txBox="1"/>
          <p:nvPr/>
        </p:nvSpPr>
        <p:spPr>
          <a:xfrm>
            <a:off x="4409776" y="5214022"/>
            <a:ext cx="851299" cy="246221"/>
          </a:xfrm>
          <a:prstGeom prst="rect">
            <a:avLst/>
          </a:prstGeom>
          <a:noFill/>
        </p:spPr>
        <p:txBody>
          <a:bodyPr wrap="square" rtlCol="0">
            <a:spAutoFit/>
          </a:bodyPr>
          <a:lstStyle/>
          <a:p>
            <a:r>
              <a:rPr lang="nl-BE" sz="1000">
                <a:solidFill>
                  <a:schemeClr val="accent1"/>
                </a:solidFill>
              </a:rPr>
              <a:t>41.250</a:t>
            </a:r>
          </a:p>
        </p:txBody>
      </p:sp>
      <p:sp>
        <p:nvSpPr>
          <p:cNvPr id="96" name="ZoneTexte 95"/>
          <p:cNvSpPr txBox="1"/>
          <p:nvPr/>
        </p:nvSpPr>
        <p:spPr>
          <a:xfrm>
            <a:off x="7721265" y="5249169"/>
            <a:ext cx="851299" cy="246221"/>
          </a:xfrm>
          <a:prstGeom prst="rect">
            <a:avLst/>
          </a:prstGeom>
          <a:noFill/>
        </p:spPr>
        <p:txBody>
          <a:bodyPr wrap="square" rtlCol="0">
            <a:spAutoFit/>
          </a:bodyPr>
          <a:lstStyle/>
          <a:p>
            <a:r>
              <a:rPr lang="nl-BE" sz="1000">
                <a:solidFill>
                  <a:schemeClr val="accent1"/>
                </a:solidFill>
              </a:rPr>
              <a:t>41.550</a:t>
            </a:r>
          </a:p>
        </p:txBody>
      </p:sp>
      <p:sp>
        <p:nvSpPr>
          <p:cNvPr id="97" name="ZoneTexte 96"/>
          <p:cNvSpPr txBox="1"/>
          <p:nvPr/>
        </p:nvSpPr>
        <p:spPr>
          <a:xfrm>
            <a:off x="3321871" y="4645231"/>
            <a:ext cx="851299" cy="246221"/>
          </a:xfrm>
          <a:prstGeom prst="rect">
            <a:avLst/>
          </a:prstGeom>
          <a:noFill/>
        </p:spPr>
        <p:txBody>
          <a:bodyPr wrap="square" rtlCol="0">
            <a:spAutoFit/>
          </a:bodyPr>
          <a:lstStyle/>
          <a:p>
            <a:r>
              <a:rPr lang="nl-BE" sz="1000">
                <a:solidFill>
                  <a:schemeClr val="accent1"/>
                </a:solidFill>
              </a:rPr>
              <a:t>AW 03U</a:t>
            </a:r>
          </a:p>
        </p:txBody>
      </p:sp>
      <p:sp>
        <p:nvSpPr>
          <p:cNvPr id="98" name="ZoneTexte 97"/>
          <p:cNvSpPr txBox="1"/>
          <p:nvPr/>
        </p:nvSpPr>
        <p:spPr>
          <a:xfrm>
            <a:off x="8828189" y="4726841"/>
            <a:ext cx="851299" cy="246221"/>
          </a:xfrm>
          <a:prstGeom prst="rect">
            <a:avLst/>
          </a:prstGeom>
          <a:noFill/>
        </p:spPr>
        <p:txBody>
          <a:bodyPr wrap="square" rtlCol="0">
            <a:spAutoFit/>
          </a:bodyPr>
          <a:lstStyle/>
          <a:p>
            <a:r>
              <a:rPr lang="nl-BE" sz="1000">
                <a:solidFill>
                  <a:schemeClr val="accent1"/>
                </a:solidFill>
              </a:rPr>
              <a:t>AW 05G</a:t>
            </a:r>
          </a:p>
        </p:txBody>
      </p:sp>
      <p:sp>
        <p:nvSpPr>
          <p:cNvPr id="99" name="TextBox 402"/>
          <p:cNvSpPr txBox="1"/>
          <p:nvPr/>
        </p:nvSpPr>
        <p:spPr>
          <a:xfrm>
            <a:off x="1534158" y="4645231"/>
            <a:ext cx="345533" cy="261610"/>
          </a:xfrm>
          <a:prstGeom prst="rect">
            <a:avLst/>
          </a:prstGeom>
          <a:noFill/>
        </p:spPr>
        <p:txBody>
          <a:bodyPr wrap="square" rtlCol="0">
            <a:spAutoFit/>
          </a:bodyPr>
          <a:lstStyle/>
          <a:p>
            <a:r>
              <a:rPr lang="en-GB" sz="1100" b="1"/>
              <a:t>A</a:t>
            </a:r>
            <a:endParaRPr lang="fr-FR" sz="1100" b="1"/>
          </a:p>
        </p:txBody>
      </p:sp>
      <p:cxnSp>
        <p:nvCxnSpPr>
          <p:cNvPr id="102" name="Straight Connector 70"/>
          <p:cNvCxnSpPr>
            <a:cxnSpLocks noChangeShapeType="1"/>
          </p:cNvCxnSpPr>
          <p:nvPr/>
        </p:nvCxnSpPr>
        <p:spPr bwMode="auto">
          <a:xfrm>
            <a:off x="4110361" y="552191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100" name="TextBox 459"/>
          <p:cNvSpPr txBox="1"/>
          <p:nvPr/>
        </p:nvSpPr>
        <p:spPr>
          <a:xfrm>
            <a:off x="7244846" y="5374600"/>
            <a:ext cx="378630" cy="246221"/>
          </a:xfrm>
          <a:prstGeom prst="rect">
            <a:avLst/>
          </a:prstGeom>
          <a:solidFill>
            <a:schemeClr val="bg1"/>
          </a:solidFill>
        </p:spPr>
        <p:txBody>
          <a:bodyPr wrap="none" tIns="0" bIns="0" rtlCol="0">
            <a:spAutoFit/>
          </a:bodyPr>
          <a:lstStyle/>
          <a:p>
            <a:r>
              <a:rPr lang="en-GB" sz="1600" b="1"/>
              <a:t>IV</a:t>
            </a:r>
            <a:endParaRPr lang="fr-FR" sz="1600" b="1"/>
          </a:p>
        </p:txBody>
      </p:sp>
      <p:cxnSp>
        <p:nvCxnSpPr>
          <p:cNvPr id="105" name="Straight Connector 70"/>
          <p:cNvCxnSpPr>
            <a:cxnSpLocks noChangeShapeType="1"/>
          </p:cNvCxnSpPr>
          <p:nvPr/>
        </p:nvCxnSpPr>
        <p:spPr bwMode="auto">
          <a:xfrm>
            <a:off x="3667033" y="576364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25" name="TextBox 387"/>
          <p:cNvSpPr txBox="1"/>
          <p:nvPr/>
        </p:nvSpPr>
        <p:spPr>
          <a:xfrm>
            <a:off x="6472719" y="5659179"/>
            <a:ext cx="320922" cy="246221"/>
          </a:xfrm>
          <a:prstGeom prst="rect">
            <a:avLst/>
          </a:prstGeom>
          <a:solidFill>
            <a:schemeClr val="bg1"/>
          </a:solidFill>
        </p:spPr>
        <p:txBody>
          <a:bodyPr wrap="none" tIns="0" bIns="0" rtlCol="0">
            <a:spAutoFit/>
          </a:bodyPr>
          <a:lstStyle/>
          <a:p>
            <a:r>
              <a:rPr lang="en-GB" sz="1600" b="1"/>
              <a:t>V</a:t>
            </a:r>
            <a:endParaRPr lang="fr-FR" sz="1600" b="1"/>
          </a:p>
        </p:txBody>
      </p:sp>
      <p:grpSp>
        <p:nvGrpSpPr>
          <p:cNvPr id="62" name="Group 99"/>
          <p:cNvGrpSpPr>
            <a:grpSpLocks/>
          </p:cNvGrpSpPr>
          <p:nvPr/>
        </p:nvGrpSpPr>
        <p:grpSpPr bwMode="auto">
          <a:xfrm flipH="1" flipV="1">
            <a:off x="4803527" y="5672506"/>
            <a:ext cx="439738"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11" name="Group 373"/>
          <p:cNvGrpSpPr/>
          <p:nvPr/>
        </p:nvGrpSpPr>
        <p:grpSpPr>
          <a:xfrm flipH="1" flipV="1">
            <a:off x="8103019" y="5679760"/>
            <a:ext cx="439737" cy="288925"/>
            <a:chOff x="1036638" y="4149725"/>
            <a:chExt cx="439737" cy="288925"/>
          </a:xfrm>
        </p:grpSpPr>
        <p:grpSp>
          <p:nvGrpSpPr>
            <p:cNvPr id="12" name="Group 99"/>
            <p:cNvGrpSpPr>
              <a:grpSpLocks/>
            </p:cNvGrpSpPr>
            <p:nvPr/>
          </p:nvGrpSpPr>
          <p:grpSpPr bwMode="auto">
            <a:xfrm flipH="1">
              <a:off x="1036638" y="4149725"/>
              <a:ext cx="439737" cy="288925"/>
              <a:chOff x="2262183" y="3861048"/>
              <a:chExt cx="439313" cy="288032"/>
            </a:xfrm>
          </p:grpSpPr>
          <p:grpSp>
            <p:nvGrpSpPr>
              <p:cNvPr id="15" name="Group 278"/>
              <p:cNvGrpSpPr>
                <a:grpSpLocks/>
              </p:cNvGrpSpPr>
              <p:nvPr/>
            </p:nvGrpSpPr>
            <p:grpSpPr bwMode="auto">
              <a:xfrm flipH="1" flipV="1">
                <a:off x="2262183" y="3877764"/>
                <a:ext cx="246617" cy="271316"/>
                <a:chOff x="3106737" y="3862387"/>
                <a:chExt cx="385763" cy="311151"/>
              </a:xfrm>
            </p:grpSpPr>
            <p:sp>
              <p:nvSpPr>
                <p:cNvPr id="17"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8"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9"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20"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16"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13"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4"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pic>
        <p:nvPicPr>
          <p:cNvPr id="107"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231" y="2852873"/>
            <a:ext cx="1237872" cy="88531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8"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521" y="2852873"/>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454" y="2852873"/>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10" name="TextBox 459"/>
          <p:cNvSpPr txBox="1"/>
          <p:nvPr/>
        </p:nvSpPr>
        <p:spPr>
          <a:xfrm>
            <a:off x="2119313" y="3822377"/>
            <a:ext cx="357790" cy="246221"/>
          </a:xfrm>
          <a:prstGeom prst="rect">
            <a:avLst/>
          </a:prstGeom>
          <a:solidFill>
            <a:schemeClr val="bg1"/>
          </a:solidFill>
        </p:spPr>
        <p:txBody>
          <a:bodyPr wrap="none" tIns="0" bIns="0" rtlCol="0">
            <a:spAutoFit/>
          </a:bodyPr>
          <a:lstStyle/>
          <a:p>
            <a:r>
              <a:rPr lang="en-GB" sz="1600" b="1"/>
              <a:t>III</a:t>
            </a:r>
            <a:endParaRPr lang="fr-FR" sz="1600" b="1"/>
          </a:p>
        </p:txBody>
      </p:sp>
      <p:sp>
        <p:nvSpPr>
          <p:cNvPr id="111" name="TextBox 459"/>
          <p:cNvSpPr txBox="1"/>
          <p:nvPr/>
        </p:nvSpPr>
        <p:spPr>
          <a:xfrm>
            <a:off x="4533677" y="3817178"/>
            <a:ext cx="378630" cy="246221"/>
          </a:xfrm>
          <a:prstGeom prst="rect">
            <a:avLst/>
          </a:prstGeom>
          <a:solidFill>
            <a:schemeClr val="bg1"/>
          </a:solidFill>
        </p:spPr>
        <p:txBody>
          <a:bodyPr wrap="none" tIns="0" bIns="0" rtlCol="0">
            <a:spAutoFit/>
          </a:bodyPr>
          <a:lstStyle/>
          <a:p>
            <a:r>
              <a:rPr lang="en-GB" sz="1600" b="1"/>
              <a:t>IV</a:t>
            </a:r>
            <a:endParaRPr lang="fr-FR" sz="1600" b="1"/>
          </a:p>
        </p:txBody>
      </p:sp>
      <p:sp>
        <p:nvSpPr>
          <p:cNvPr id="112" name="TextBox 387"/>
          <p:cNvSpPr txBox="1"/>
          <p:nvPr/>
        </p:nvSpPr>
        <p:spPr>
          <a:xfrm>
            <a:off x="6900326" y="3815264"/>
            <a:ext cx="320922" cy="246221"/>
          </a:xfrm>
          <a:prstGeom prst="rect">
            <a:avLst/>
          </a:prstGeom>
          <a:solidFill>
            <a:schemeClr val="bg1"/>
          </a:solidFill>
        </p:spPr>
        <p:txBody>
          <a:bodyPr wrap="none" tIns="0" bIns="0" rtlCol="0">
            <a:spAutoFit/>
          </a:bodyPr>
          <a:lstStyle/>
          <a:p>
            <a:r>
              <a:rPr lang="en-GB" sz="1600" b="1"/>
              <a:t>V</a:t>
            </a:r>
            <a:endParaRPr lang="fr-FR" sz="1600" b="1"/>
          </a:p>
        </p:txBody>
      </p:sp>
    </p:spTree>
    <p:extLst>
      <p:ext uri="{BB962C8B-B14F-4D97-AF65-F5344CB8AC3E}">
        <p14:creationId xmlns:p14="http://schemas.microsoft.com/office/powerpoint/2010/main" val="103564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23</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389689" y="2018188"/>
            <a:ext cx="10967067" cy="760523"/>
          </a:xfrm>
        </p:spPr>
        <p:txBody>
          <a:bodyPr/>
          <a:lstStyle/>
          <a:p>
            <a:pPr marL="342900" indent="-342900" algn="just">
              <a:buFont typeface="+mj-lt"/>
              <a:buAutoNum type="alphaLcParenR" startAt="3"/>
            </a:pPr>
            <a:r>
              <a:rPr lang="nl-NL" sz="1400" dirty="0">
                <a:solidFill>
                  <a:schemeClr val="accent2"/>
                </a:solidFill>
              </a:rPr>
              <a:t>Als een geheel van sporen (zone) </a:t>
            </a:r>
            <a:r>
              <a:rPr lang="nl-NL" sz="1400" b="1" dirty="0">
                <a:solidFill>
                  <a:schemeClr val="accent2"/>
                </a:solidFill>
              </a:rPr>
              <a:t>gelijktijdig buiten dienst en terug ter beschikking </a:t>
            </a:r>
            <a:r>
              <a:rPr lang="nl-NL" sz="1400" dirty="0">
                <a:solidFill>
                  <a:schemeClr val="accent2"/>
                </a:solidFill>
              </a:rPr>
              <a:t>wordt gesteld, dan mag één aanvraag voor toelating van het werk voor die zone worden ingediend (met unieke identificatie van de werkzone, zoals is opgenomen in de voorbereidingsdocumenten, gecommuniceerd aan de aannemer). </a:t>
            </a:r>
            <a:r>
              <a:rPr lang="nl-NL" sz="1400" b="1" dirty="0">
                <a:solidFill>
                  <a:schemeClr val="accent2"/>
                </a:solidFill>
              </a:rPr>
              <a:t>Een schema van de zone van het werk moet </a:t>
            </a:r>
            <a:r>
              <a:rPr lang="nl-NL" sz="1400" b="1" u="sng" dirty="0">
                <a:solidFill>
                  <a:schemeClr val="accent2"/>
                </a:solidFill>
              </a:rPr>
              <a:t>verplicht</a:t>
            </a:r>
            <a:r>
              <a:rPr lang="nl-NL" sz="1400" b="1" dirty="0">
                <a:solidFill>
                  <a:schemeClr val="accent2"/>
                </a:solidFill>
              </a:rPr>
              <a:t> worden toegevoegd aan het </a:t>
            </a:r>
            <a:r>
              <a:rPr lang="nl-NL" sz="1400" b="1">
                <a:solidFill>
                  <a:schemeClr val="accent2"/>
                </a:solidFill>
              </a:rPr>
              <a:t>formulier I-427</a:t>
            </a:r>
            <a:r>
              <a:rPr lang="nl-NL" sz="1400" dirty="0"/>
              <a:t>. </a:t>
            </a:r>
            <a:endParaRPr lang="fr-BE" sz="1400" dirty="0">
              <a:solidFill>
                <a:schemeClr val="accent2"/>
              </a:solidFill>
            </a:endParaRPr>
          </a:p>
          <a:p>
            <a:endParaRPr lang="fr-BE" dirty="0"/>
          </a:p>
          <a:p>
            <a:endParaRPr lang="nl-BE" dirty="0"/>
          </a:p>
        </p:txBody>
      </p:sp>
      <p:sp>
        <p:nvSpPr>
          <p:cNvPr id="5" name="Espace réservé du texte 4"/>
          <p:cNvSpPr>
            <a:spLocks noGrp="1"/>
          </p:cNvSpPr>
          <p:nvPr>
            <p:ph type="body" sz="quarter" idx="17"/>
          </p:nvPr>
        </p:nvSpPr>
        <p:spPr>
          <a:xfrm>
            <a:off x="497897" y="668560"/>
            <a:ext cx="10858859" cy="478554"/>
          </a:xfrm>
        </p:spPr>
        <p:txBody>
          <a:bodyPr/>
          <a:lstStyle/>
          <a:p>
            <a:r>
              <a:rPr lang="nl-BE" sz="2800" dirty="0"/>
              <a:t>Toepassing van de procedure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Aft>
                <a:spcPts val="300"/>
              </a:spcAft>
            </a:pPr>
            <a:r>
              <a:rPr lang="nl-BE" altLang="en-US" sz="1200" b="1" dirty="0">
                <a:solidFill>
                  <a:srgbClr val="0070C0"/>
                </a:solidFill>
                <a:latin typeface="+mn-lt"/>
              </a:rPr>
              <a:t>4. </a:t>
            </a:r>
            <a:r>
              <a:rPr kumimoji="0" lang="nl-BE" altLang="en-US" sz="1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Indienen van de aanvraag van werken</a:t>
            </a:r>
          </a:p>
        </p:txBody>
      </p:sp>
      <p:sp>
        <p:nvSpPr>
          <p:cNvPr id="7" name="ZoneTexte 6"/>
          <p:cNvSpPr txBox="1"/>
          <p:nvPr/>
        </p:nvSpPr>
        <p:spPr>
          <a:xfrm>
            <a:off x="1688084" y="1406652"/>
            <a:ext cx="1615736" cy="307777"/>
          </a:xfrm>
          <a:prstGeom prst="rect">
            <a:avLst/>
          </a:prstGeom>
          <a:noFill/>
        </p:spPr>
        <p:txBody>
          <a:bodyPr wrap="square" rtlCol="0">
            <a:spAutoFit/>
          </a:bodyPr>
          <a:lstStyle/>
          <a:p>
            <a:r>
              <a:rPr kumimoji="0" lang="nl-BE" sz="1400" b="1" i="0" u="sng" strike="noStrike" kern="1200" cap="none" spc="0" normalizeH="0" baseline="0" noProof="0" dirty="0">
                <a:ln>
                  <a:noFill/>
                </a:ln>
                <a:solidFill>
                  <a:srgbClr val="025DA4"/>
                </a:solidFill>
                <a:effectLst/>
                <a:uLnTx/>
                <a:uFillTx/>
                <a:latin typeface="Calibri" panose="020F0502020204030204"/>
                <a:ea typeface="+mn-ea"/>
                <a:cs typeface="Arial" charset="0"/>
              </a:rPr>
              <a:t>Verduidelijking</a:t>
            </a:r>
            <a:endParaRPr lang="nl-BE" sz="1400" b="1" u="sng" dirty="0">
              <a:solidFill>
                <a:schemeClr val="accent1"/>
              </a:solidFill>
              <a:latin typeface="+mn-lt"/>
            </a:endParaRPr>
          </a:p>
        </p:txBody>
      </p:sp>
      <p:pic>
        <p:nvPicPr>
          <p:cNvPr id="9"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273" y="2869434"/>
            <a:ext cx="1671365" cy="119534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7280086" y="2818903"/>
            <a:ext cx="1296140" cy="275208"/>
          </a:xfrm>
          <a:prstGeom prst="rect">
            <a:avLst/>
          </a:prstGeom>
          <a:solidFill>
            <a:srgbClr val="FFFF00"/>
          </a:solidFill>
        </p:spPr>
        <p:txBody>
          <a:bodyPr wrap="square" rtlCol="0">
            <a:spAutoFit/>
          </a:bodyPr>
          <a:lstStyle/>
          <a:p>
            <a:r>
              <a:rPr lang="nl-BE" sz="1200"/>
              <a:t>L36 ZONE 1A</a:t>
            </a:r>
          </a:p>
        </p:txBody>
      </p:sp>
      <p:sp>
        <p:nvSpPr>
          <p:cNvPr id="11" name="ZoneTexte 10"/>
          <p:cNvSpPr txBox="1"/>
          <p:nvPr/>
        </p:nvSpPr>
        <p:spPr>
          <a:xfrm>
            <a:off x="3570748" y="3337732"/>
            <a:ext cx="981313" cy="646331"/>
          </a:xfrm>
          <a:prstGeom prst="rect">
            <a:avLst/>
          </a:prstGeom>
          <a:noFill/>
        </p:spPr>
        <p:txBody>
          <a:bodyPr wrap="square" rtlCol="0">
            <a:spAutoFit/>
          </a:bodyPr>
          <a:lstStyle/>
          <a:p>
            <a:r>
              <a:rPr lang="nl-BE" sz="3600" b="1" dirty="0">
                <a:solidFill>
                  <a:schemeClr val="accent3"/>
                </a:solidFill>
              </a:rPr>
              <a:t>+</a:t>
            </a:r>
          </a:p>
        </p:txBody>
      </p:sp>
      <p:sp>
        <p:nvSpPr>
          <p:cNvPr id="12" name="Rectangle 11"/>
          <p:cNvSpPr/>
          <p:nvPr/>
        </p:nvSpPr>
        <p:spPr>
          <a:xfrm>
            <a:off x="389688" y="4517843"/>
            <a:ext cx="10967067"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400" b="0" i="0" u="none" strike="noStrike" kern="1200" cap="none" spc="0" normalizeH="0" baseline="0" dirty="0">
                <a:ln>
                  <a:noFill/>
                </a:ln>
                <a:solidFill>
                  <a:srgbClr val="213A53"/>
                </a:solidFill>
                <a:effectLst/>
                <a:uLnTx/>
                <a:uFillTx/>
                <a:latin typeface="Calibri" panose="020F0502020204030204"/>
                <a:ea typeface="+mn-ea"/>
                <a:cs typeface="Arial" charset="0"/>
              </a:rPr>
              <a:t>In deze situatie kan de aannemer zijn aanvraag voor werken indienen als volgend (zie WIT 1012, versie 2.1): </a:t>
            </a:r>
          </a:p>
        </p:txBody>
      </p:sp>
      <p:pic>
        <p:nvPicPr>
          <p:cNvPr id="13" name="Image 12">
            <a:extLst>
              <a:ext uri="{FF2B5EF4-FFF2-40B4-BE49-F238E27FC236}">
                <a16:creationId xmlns:a16="http://schemas.microsoft.com/office/drawing/2014/main" id="{EB6E45BB-6E54-4B15-8524-C89C0E74FA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2885" y="4930776"/>
            <a:ext cx="6974806" cy="1646207"/>
          </a:xfrm>
          <a:prstGeom prst="rect">
            <a:avLst/>
          </a:prstGeom>
          <a:noFill/>
        </p:spPr>
      </p:pic>
      <p:sp>
        <p:nvSpPr>
          <p:cNvPr id="14" name="ZoneTexte 13"/>
          <p:cNvSpPr txBox="1"/>
          <p:nvPr/>
        </p:nvSpPr>
        <p:spPr>
          <a:xfrm>
            <a:off x="3303820" y="5801850"/>
            <a:ext cx="253768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1" i="0" u="none" strike="noStrike" kern="1200" cap="none" spc="0" normalizeH="0" baseline="0" noProof="0" dirty="0">
                <a:ln>
                  <a:noFill/>
                </a:ln>
                <a:solidFill>
                  <a:srgbClr val="000000"/>
                </a:solidFill>
                <a:effectLst/>
                <a:uLnTx/>
                <a:uFillTx/>
                <a:latin typeface="Arial" charset="0"/>
                <a:ea typeface="+mn-ea"/>
                <a:cs typeface="Arial" charset="0"/>
              </a:rPr>
              <a:t>L36 Zone 1A volgens schema in bijlage</a:t>
            </a:r>
          </a:p>
        </p:txBody>
      </p:sp>
      <p:pic>
        <p:nvPicPr>
          <p:cNvPr id="16" name="Image 7">
            <a:extLst>
              <a:ext uri="{FF2B5EF4-FFF2-40B4-BE49-F238E27FC236}">
                <a16:creationId xmlns:a16="http://schemas.microsoft.com/office/drawing/2014/main" id="{E68C8F43-9650-D0C1-3572-A5C3158148AA}"/>
              </a:ext>
            </a:extLst>
          </p:cNvPr>
          <p:cNvPicPr>
            <a:picLocks noChangeAspect="1"/>
          </p:cNvPicPr>
          <p:nvPr/>
        </p:nvPicPr>
        <p:blipFill>
          <a:blip r:embed="rId4"/>
          <a:stretch>
            <a:fillRect/>
          </a:stretch>
        </p:blipFill>
        <p:spPr>
          <a:xfrm>
            <a:off x="4424855" y="2733270"/>
            <a:ext cx="5063960" cy="1847739"/>
          </a:xfrm>
          <a:prstGeom prst="rect">
            <a:avLst/>
          </a:prstGeom>
        </p:spPr>
      </p:pic>
      <p:sp>
        <p:nvSpPr>
          <p:cNvPr id="17" name="Espace réservé du texte 4">
            <a:extLst>
              <a:ext uri="{FF2B5EF4-FFF2-40B4-BE49-F238E27FC236}">
                <a16:creationId xmlns:a16="http://schemas.microsoft.com/office/drawing/2014/main" id="{6942AF61-ECBB-63D4-C2C7-70B11A02B443}"/>
              </a:ext>
            </a:extLst>
          </p:cNvPr>
          <p:cNvSpPr txBox="1">
            <a:spLocks/>
          </p:cNvSpPr>
          <p:nvPr/>
        </p:nvSpPr>
        <p:spPr>
          <a:xfrm>
            <a:off x="4886622" y="4155627"/>
            <a:ext cx="3985038" cy="238244"/>
          </a:xfrm>
          <a:prstGeom prst="rect">
            <a:avLst/>
          </a:prstGeom>
          <a:solidFill>
            <a:schemeClr val="bg1"/>
          </a:solidFill>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2700" b="1" i="0" kern="1200">
                <a:solidFill>
                  <a:schemeClr val="accent2"/>
                </a:solidFill>
                <a:latin typeface="Calibri" panose="020F0502020204030204" pitchFamily="34" charset="0"/>
                <a:ea typeface="+mn-ea"/>
                <a:cs typeface="Calibri" panose="020F050202020403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BE" sz="1200" b="0"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rood = sporen buiten dienst</a:t>
            </a:r>
          </a:p>
        </p:txBody>
      </p:sp>
      <p:sp>
        <p:nvSpPr>
          <p:cNvPr id="18" name="ZoneTexte 9">
            <a:extLst>
              <a:ext uri="{FF2B5EF4-FFF2-40B4-BE49-F238E27FC236}">
                <a16:creationId xmlns:a16="http://schemas.microsoft.com/office/drawing/2014/main" id="{B0C92960-665A-7959-B69D-8C50C129F837}"/>
              </a:ext>
            </a:extLst>
          </p:cNvPr>
          <p:cNvSpPr txBox="1"/>
          <p:nvPr/>
        </p:nvSpPr>
        <p:spPr>
          <a:xfrm>
            <a:off x="7432486" y="2955030"/>
            <a:ext cx="1296140" cy="275208"/>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1200" cap="none" spc="0" normalizeH="0" baseline="0" noProof="0">
                <a:ln>
                  <a:noFill/>
                </a:ln>
                <a:solidFill>
                  <a:srgbClr val="000000"/>
                </a:solidFill>
                <a:effectLst/>
                <a:uLnTx/>
                <a:uFillTx/>
                <a:latin typeface="Arial" charset="0"/>
                <a:ea typeface="+mn-ea"/>
                <a:cs typeface="Arial" charset="0"/>
              </a:rPr>
              <a:t>L36 ZONE 1A</a:t>
            </a:r>
          </a:p>
        </p:txBody>
      </p:sp>
    </p:spTree>
    <p:extLst>
      <p:ext uri="{BB962C8B-B14F-4D97-AF65-F5344CB8AC3E}">
        <p14:creationId xmlns:p14="http://schemas.microsoft.com/office/powerpoint/2010/main" val="78402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1D1DB00-E0C8-AFC9-49F9-13061FA392FD}"/>
              </a:ext>
            </a:extLst>
          </p:cNvPr>
          <p:cNvSpPr>
            <a:spLocks noGrp="1"/>
          </p:cNvSpPr>
          <p:nvPr>
            <p:ph type="sldNum" sz="quarter" idx="4"/>
          </p:nvPr>
        </p:nvSpPr>
        <p:spPr/>
        <p:txBody>
          <a:bodyPr/>
          <a:lstStyle/>
          <a:p>
            <a:fld id="{070B80B4-B953-6547-A044-6E303DFD4AF3}" type="slidenum">
              <a:rPr lang="nl-BE" smtClean="0"/>
              <a:pPr/>
              <a:t>24</a:t>
            </a:fld>
            <a:endParaRPr lang="nl-BE"/>
          </a:p>
        </p:txBody>
      </p:sp>
      <p:sp>
        <p:nvSpPr>
          <p:cNvPr id="3" name="Espace réservé du texte 2">
            <a:extLst>
              <a:ext uri="{FF2B5EF4-FFF2-40B4-BE49-F238E27FC236}">
                <a16:creationId xmlns:a16="http://schemas.microsoft.com/office/drawing/2014/main" id="{9971B8EA-721D-5B9C-05A4-DA05E5E67949}"/>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207BA2AF-51FB-C2F6-D746-6A0CC92F7179}"/>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8D786B54-57E4-5F3B-72D9-A7CE621B922D}"/>
              </a:ext>
            </a:extLst>
          </p:cNvPr>
          <p:cNvSpPr>
            <a:spLocks noGrp="1"/>
          </p:cNvSpPr>
          <p:nvPr>
            <p:ph type="body" sz="quarter" idx="17"/>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Complément 5">
                <a:extLst>
                  <a:ext uri="{FF2B5EF4-FFF2-40B4-BE49-F238E27FC236}">
                    <a16:creationId xmlns:a16="http://schemas.microsoft.com/office/drawing/2014/main" id="{8C8EF8AC-CC6E-72F4-B405-DBCEEDD9CC55}"/>
                  </a:ext>
                </a:extLst>
              </p:cNvPr>
              <p:cNvGraphicFramePr>
                <a:graphicFrameLocks noGrp="1"/>
              </p:cNvGraphicFramePr>
              <p:nvPr>
                <p:extLst>
                  <p:ext uri="{D42A27DB-BD31-4B8C-83A1-F6EECF244321}">
                    <p14:modId xmlns:p14="http://schemas.microsoft.com/office/powerpoint/2010/main" val="1359419307"/>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Complément 5">
                <a:extLst>
                  <a:ext uri="{FF2B5EF4-FFF2-40B4-BE49-F238E27FC236}">
                    <a16:creationId xmlns:a16="http://schemas.microsoft.com/office/drawing/2014/main" id="{8C8EF8AC-CC6E-72F4-B405-DBCEEDD9CC55}"/>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22108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070B80B4-B953-6547-A044-6E303DFD4AF3}" type="slidenum">
              <a:rPr lang="nl-BE" smtClean="0"/>
              <a:pPr/>
              <a:t>25</a:t>
            </a:fld>
            <a:endParaRPr lang="nl-BE"/>
          </a:p>
        </p:txBody>
      </p:sp>
      <p:sp>
        <p:nvSpPr>
          <p:cNvPr id="3" name="Espace réservé du texte 2"/>
          <p:cNvSpPr>
            <a:spLocks noGrp="1"/>
          </p:cNvSpPr>
          <p:nvPr>
            <p:ph type="body" sz="quarter" idx="18"/>
          </p:nvPr>
        </p:nvSpPr>
        <p:spPr/>
        <p:txBody>
          <a:bodyPr/>
          <a:lstStyle/>
          <a:p>
            <a:endParaRPr lang="nl-BE"/>
          </a:p>
        </p:txBody>
      </p:sp>
      <p:sp>
        <p:nvSpPr>
          <p:cNvPr id="4" name="Espace réservé du texte 3"/>
          <p:cNvSpPr>
            <a:spLocks noGrp="1"/>
          </p:cNvSpPr>
          <p:nvPr>
            <p:ph type="body" sz="quarter" idx="20"/>
          </p:nvPr>
        </p:nvSpPr>
        <p:spPr>
          <a:xfrm>
            <a:off x="497896" y="2111502"/>
            <a:ext cx="10858859" cy="982296"/>
          </a:xfrm>
        </p:spPr>
        <p:txBody>
          <a:bodyPr/>
          <a:lstStyle/>
          <a:p>
            <a:pPr marL="342900" indent="-342900" algn="just">
              <a:buFont typeface="+mj-lt"/>
              <a:buAutoNum type="alphaLcParenR" startAt="4"/>
            </a:pPr>
            <a:r>
              <a:rPr lang="nl-NL" sz="1400" dirty="0">
                <a:solidFill>
                  <a:schemeClr val="accent2"/>
                </a:solidFill>
              </a:rPr>
              <a:t>Wanneer meerdere aannemers/dienstverleners, die niet aan elkaar ondergeschikt zijn, gelijktijdig en/of successief op hetzelfde buitendienstgestelde spoor of zone aanwezig zijn, moet elke aannemer of dienstverlener zijn eigen aanvraag voor toelating voor het werk indienen en krijgen. In geval van gelijktijdige werkzaamheden wordt aanbevolen de </a:t>
            </a:r>
            <a:r>
              <a:rPr lang="nl-NL" sz="1400" b="1" dirty="0">
                <a:solidFill>
                  <a:schemeClr val="accent2"/>
                </a:solidFill>
              </a:rPr>
              <a:t>werkzones van de verschillende aanwezige aannemers te scheiden</a:t>
            </a:r>
            <a:r>
              <a:rPr lang="nl-NL" sz="1400" dirty="0">
                <a:solidFill>
                  <a:schemeClr val="accent2"/>
                </a:solidFill>
              </a:rPr>
              <a:t>. </a:t>
            </a:r>
            <a:r>
              <a:rPr lang="fr-BE" sz="1400" dirty="0">
                <a:solidFill>
                  <a:schemeClr val="accent2"/>
                </a:solidFill>
              </a:rPr>
              <a:t> </a:t>
            </a:r>
            <a:endParaRPr lang="fr-BE" sz="1400" b="1" dirty="0">
              <a:solidFill>
                <a:schemeClr val="accent2"/>
              </a:solidFill>
            </a:endParaRPr>
          </a:p>
          <a:p>
            <a:endParaRPr lang="fr-BE" dirty="0"/>
          </a:p>
          <a:p>
            <a:endParaRPr lang="fr-BE" dirty="0"/>
          </a:p>
          <a:p>
            <a:endParaRPr lang="nl-BE" dirty="0"/>
          </a:p>
        </p:txBody>
      </p:sp>
      <p:sp>
        <p:nvSpPr>
          <p:cNvPr id="5" name="Espace réservé du texte 4"/>
          <p:cNvSpPr>
            <a:spLocks noGrp="1"/>
          </p:cNvSpPr>
          <p:nvPr>
            <p:ph type="body" sz="quarter" idx="17"/>
          </p:nvPr>
        </p:nvSpPr>
        <p:spPr>
          <a:xfrm>
            <a:off x="497897" y="668560"/>
            <a:ext cx="10858859" cy="478554"/>
          </a:xfrm>
        </p:spPr>
        <p:txBody>
          <a:bodyPr/>
          <a:lstStyle/>
          <a:p>
            <a:r>
              <a:rPr lang="nl-BE" sz="2800" dirty="0"/>
              <a:t>Toepassen van de procedure</a:t>
            </a:r>
          </a:p>
        </p:txBody>
      </p:sp>
      <p:sp>
        <p:nvSpPr>
          <p:cNvPr id="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389688" y="1300787"/>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ts val="300"/>
              </a:spcAft>
            </a:pPr>
            <a:r>
              <a:rPr lang="nl-BE" altLang="en-US" sz="1200" b="1" dirty="0">
                <a:solidFill>
                  <a:srgbClr val="0070C0"/>
                </a:solidFill>
                <a:latin typeface="+mn-lt"/>
              </a:rPr>
              <a:t>4. </a:t>
            </a:r>
            <a:r>
              <a:rPr kumimoji="0" lang="nl-BE" altLang="en-US" sz="1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Indienen van de aanvraag van werken</a:t>
            </a:r>
            <a:endParaRPr lang="nl-BE" altLang="en-US" sz="1200" b="1" dirty="0">
              <a:solidFill>
                <a:srgbClr val="0070C0"/>
              </a:solidFill>
              <a:latin typeface="+mn-lt"/>
            </a:endParaRPr>
          </a:p>
        </p:txBody>
      </p:sp>
      <p:sp>
        <p:nvSpPr>
          <p:cNvPr id="7" name="ZoneTexte 6"/>
          <p:cNvSpPr txBox="1"/>
          <p:nvPr/>
        </p:nvSpPr>
        <p:spPr>
          <a:xfrm>
            <a:off x="1688084" y="1406652"/>
            <a:ext cx="1615736" cy="307777"/>
          </a:xfrm>
          <a:prstGeom prst="rect">
            <a:avLst/>
          </a:prstGeom>
          <a:noFill/>
        </p:spPr>
        <p:txBody>
          <a:bodyPr wrap="square" rtlCol="0">
            <a:spAutoFit/>
          </a:bodyPr>
          <a:lstStyle/>
          <a:p>
            <a:r>
              <a:rPr lang="nl-BE" sz="1400" b="1" u="sng" dirty="0">
                <a:solidFill>
                  <a:schemeClr val="accent1"/>
                </a:solidFill>
                <a:latin typeface="+mn-lt"/>
              </a:rPr>
              <a:t>Verduidelijking</a:t>
            </a:r>
          </a:p>
        </p:txBody>
      </p:sp>
      <p:cxnSp>
        <p:nvCxnSpPr>
          <p:cNvPr id="8" name="Straight Connector 19"/>
          <p:cNvCxnSpPr>
            <a:cxnSpLocks noChangeShapeType="1"/>
          </p:cNvCxnSpPr>
          <p:nvPr/>
        </p:nvCxnSpPr>
        <p:spPr bwMode="auto">
          <a:xfrm>
            <a:off x="3647551" y="5469667"/>
            <a:ext cx="5148000" cy="4988"/>
          </a:xfrm>
          <a:prstGeom prst="line">
            <a:avLst/>
          </a:prstGeom>
          <a:noFill/>
          <a:ln w="19050" algn="ctr">
            <a:solidFill>
              <a:schemeClr val="tx1"/>
            </a:solidFill>
            <a:round/>
            <a:headEnd/>
            <a:tailEnd/>
          </a:ln>
        </p:spPr>
      </p:cxnSp>
      <p:cxnSp>
        <p:nvCxnSpPr>
          <p:cNvPr id="9" name="Straight Connector 19"/>
          <p:cNvCxnSpPr>
            <a:cxnSpLocks noChangeShapeType="1"/>
          </p:cNvCxnSpPr>
          <p:nvPr/>
        </p:nvCxnSpPr>
        <p:spPr bwMode="auto">
          <a:xfrm>
            <a:off x="3822439" y="6110183"/>
            <a:ext cx="4384675" cy="3909"/>
          </a:xfrm>
          <a:prstGeom prst="line">
            <a:avLst/>
          </a:prstGeom>
          <a:noFill/>
          <a:ln w="19050" algn="ctr">
            <a:solidFill>
              <a:schemeClr val="tx1"/>
            </a:solidFill>
            <a:round/>
            <a:headEnd/>
            <a:tailEnd/>
          </a:ln>
        </p:spPr>
      </p:cxnSp>
      <p:sp>
        <p:nvSpPr>
          <p:cNvPr id="10" name="TextBox 83"/>
          <p:cNvSpPr txBox="1">
            <a:spLocks noChangeArrowheads="1"/>
          </p:cNvSpPr>
          <p:nvPr/>
        </p:nvSpPr>
        <p:spPr bwMode="auto">
          <a:xfrm>
            <a:off x="8149201" y="5012812"/>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sp>
        <p:nvSpPr>
          <p:cNvPr id="11" name="TextBox 83"/>
          <p:cNvSpPr txBox="1">
            <a:spLocks noChangeArrowheads="1"/>
          </p:cNvSpPr>
          <p:nvPr/>
        </p:nvSpPr>
        <p:spPr bwMode="auto">
          <a:xfrm>
            <a:off x="8046178" y="6315475"/>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RX-D.45</a:t>
            </a:r>
          </a:p>
        </p:txBody>
      </p:sp>
      <p:cxnSp>
        <p:nvCxnSpPr>
          <p:cNvPr id="12" name="Straight Connector 190"/>
          <p:cNvCxnSpPr>
            <a:cxnSpLocks noChangeShapeType="1"/>
          </p:cNvCxnSpPr>
          <p:nvPr/>
        </p:nvCxnSpPr>
        <p:spPr bwMode="auto">
          <a:xfrm flipH="1">
            <a:off x="9030695" y="5469667"/>
            <a:ext cx="336248" cy="402727"/>
          </a:xfrm>
          <a:prstGeom prst="line">
            <a:avLst/>
          </a:prstGeom>
          <a:noFill/>
          <a:ln w="19050" algn="ctr">
            <a:solidFill>
              <a:schemeClr val="tx1"/>
            </a:solidFill>
            <a:prstDash val="solid"/>
            <a:round/>
            <a:headEnd/>
            <a:tailEnd/>
          </a:ln>
        </p:spPr>
      </p:cxnSp>
      <p:cxnSp>
        <p:nvCxnSpPr>
          <p:cNvPr id="13" name="Straight Connector 19"/>
          <p:cNvCxnSpPr>
            <a:cxnSpLocks noChangeShapeType="1"/>
          </p:cNvCxnSpPr>
          <p:nvPr/>
        </p:nvCxnSpPr>
        <p:spPr bwMode="auto">
          <a:xfrm flipV="1">
            <a:off x="4158687" y="5872395"/>
            <a:ext cx="1692000" cy="18272"/>
          </a:xfrm>
          <a:prstGeom prst="line">
            <a:avLst/>
          </a:prstGeom>
          <a:noFill/>
          <a:ln w="19050" algn="ctr">
            <a:solidFill>
              <a:schemeClr val="tx1"/>
            </a:solidFill>
            <a:prstDash val="solid"/>
            <a:round/>
            <a:headEnd/>
            <a:tailEnd/>
          </a:ln>
        </p:spPr>
      </p:cxnSp>
      <p:sp>
        <p:nvSpPr>
          <p:cNvPr id="14" name="TextBox 83"/>
          <p:cNvSpPr txBox="1">
            <a:spLocks noChangeArrowheads="1"/>
          </p:cNvSpPr>
          <p:nvPr/>
        </p:nvSpPr>
        <p:spPr bwMode="auto">
          <a:xfrm>
            <a:off x="4164782" y="4962094"/>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SX-D.45</a:t>
            </a:r>
          </a:p>
        </p:txBody>
      </p:sp>
      <p:cxnSp>
        <p:nvCxnSpPr>
          <p:cNvPr id="15" name="Straight Connector 399"/>
          <p:cNvCxnSpPr>
            <a:cxnSpLocks noChangeShapeType="1"/>
          </p:cNvCxnSpPr>
          <p:nvPr/>
        </p:nvCxnSpPr>
        <p:spPr bwMode="auto">
          <a:xfrm>
            <a:off x="3822439" y="5474655"/>
            <a:ext cx="336248" cy="402727"/>
          </a:xfrm>
          <a:prstGeom prst="line">
            <a:avLst/>
          </a:prstGeom>
          <a:noFill/>
          <a:ln w="19050" algn="ctr">
            <a:solidFill>
              <a:schemeClr val="tx1"/>
            </a:solidFill>
            <a:prstDash val="solid"/>
            <a:round/>
            <a:headEnd/>
            <a:tailEnd/>
          </a:ln>
        </p:spPr>
      </p:cxnSp>
      <p:cxnSp>
        <p:nvCxnSpPr>
          <p:cNvPr id="16" name="Straight Connector 19"/>
          <p:cNvCxnSpPr>
            <a:cxnSpLocks noChangeShapeType="1"/>
          </p:cNvCxnSpPr>
          <p:nvPr/>
        </p:nvCxnSpPr>
        <p:spPr bwMode="auto">
          <a:xfrm>
            <a:off x="1285412" y="5466739"/>
            <a:ext cx="1984643" cy="19825"/>
          </a:xfrm>
          <a:prstGeom prst="line">
            <a:avLst/>
          </a:prstGeom>
          <a:noFill/>
          <a:ln w="19050" algn="ctr">
            <a:solidFill>
              <a:schemeClr val="tx1"/>
            </a:solidFill>
            <a:prstDash val="solid"/>
            <a:round/>
            <a:headEnd/>
            <a:tailEnd/>
          </a:ln>
        </p:spPr>
      </p:cxnSp>
      <p:sp>
        <p:nvSpPr>
          <p:cNvPr id="17" name="TextBox 402"/>
          <p:cNvSpPr txBox="1"/>
          <p:nvPr/>
        </p:nvSpPr>
        <p:spPr>
          <a:xfrm>
            <a:off x="1600737" y="5986321"/>
            <a:ext cx="345533" cy="261610"/>
          </a:xfrm>
          <a:prstGeom prst="rect">
            <a:avLst/>
          </a:prstGeom>
          <a:noFill/>
        </p:spPr>
        <p:txBody>
          <a:bodyPr wrap="square" rtlCol="0">
            <a:spAutoFit/>
          </a:bodyPr>
          <a:lstStyle/>
          <a:p>
            <a:r>
              <a:rPr lang="en-GB" sz="1100" b="1"/>
              <a:t>B</a:t>
            </a:r>
            <a:endParaRPr lang="fr-FR" sz="1100" b="1"/>
          </a:p>
        </p:txBody>
      </p:sp>
      <p:sp>
        <p:nvSpPr>
          <p:cNvPr id="18" name="TextBox 403"/>
          <p:cNvSpPr txBox="1"/>
          <p:nvPr/>
        </p:nvSpPr>
        <p:spPr>
          <a:xfrm>
            <a:off x="1615734" y="5676018"/>
            <a:ext cx="428322" cy="261610"/>
          </a:xfrm>
          <a:prstGeom prst="rect">
            <a:avLst/>
          </a:prstGeom>
          <a:noFill/>
        </p:spPr>
        <p:txBody>
          <a:bodyPr wrap="none" rtlCol="0">
            <a:spAutoFit/>
          </a:bodyPr>
          <a:lstStyle/>
          <a:p>
            <a:r>
              <a:rPr lang="en-GB" sz="1100" b="1"/>
              <a:t>L36</a:t>
            </a:r>
            <a:endParaRPr lang="fr-FR" sz="1100" b="1"/>
          </a:p>
        </p:txBody>
      </p:sp>
      <p:sp>
        <p:nvSpPr>
          <p:cNvPr id="19" name="Isosceles Triangle 404"/>
          <p:cNvSpPr>
            <a:spLocks noChangeAspect="1"/>
          </p:cNvSpPr>
          <p:nvPr/>
        </p:nvSpPr>
        <p:spPr bwMode="auto">
          <a:xfrm rot="5400000">
            <a:off x="1827118" y="544539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0" name="Isosceles Triangle 405"/>
          <p:cNvSpPr>
            <a:spLocks noChangeAspect="1"/>
          </p:cNvSpPr>
          <p:nvPr/>
        </p:nvSpPr>
        <p:spPr bwMode="auto">
          <a:xfrm rot="16200000" flipH="1">
            <a:off x="10277705" y="6059464"/>
            <a:ext cx="106070" cy="91440"/>
          </a:xfrm>
          <a:prstGeom prst="triangle">
            <a:avLst/>
          </a:prstGeom>
          <a:solidFill>
            <a:schemeClr val="tx1"/>
          </a:solidFill>
          <a:ln w="317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sp>
        <p:nvSpPr>
          <p:cNvPr id="21" name="TextBox 406"/>
          <p:cNvSpPr txBox="1"/>
          <p:nvPr/>
        </p:nvSpPr>
        <p:spPr>
          <a:xfrm>
            <a:off x="4956250" y="4671055"/>
            <a:ext cx="3089925" cy="261610"/>
          </a:xfrm>
          <a:prstGeom prst="rect">
            <a:avLst/>
          </a:prstGeom>
          <a:noFill/>
        </p:spPr>
        <p:txBody>
          <a:bodyPr wrap="square" rtlCol="0">
            <a:spAutoFit/>
          </a:bodyPr>
          <a:lstStyle/>
          <a:p>
            <a:pPr algn="ctr"/>
            <a:r>
              <a:rPr lang="en-GB" sz="1050" b="1" u="sng"/>
              <a:t>ANS</a:t>
            </a:r>
            <a:endParaRPr lang="fr-FR" sz="1050" b="1" u="sng"/>
          </a:p>
        </p:txBody>
      </p:sp>
      <p:cxnSp>
        <p:nvCxnSpPr>
          <p:cNvPr id="22" name="Straight Connector 19"/>
          <p:cNvCxnSpPr>
            <a:cxnSpLocks noChangeShapeType="1"/>
            <a:stCxn id="17" idx="3"/>
          </p:cNvCxnSpPr>
          <p:nvPr/>
        </p:nvCxnSpPr>
        <p:spPr bwMode="auto">
          <a:xfrm flipV="1">
            <a:off x="1946270" y="6114092"/>
            <a:ext cx="1486182" cy="3034"/>
          </a:xfrm>
          <a:prstGeom prst="line">
            <a:avLst/>
          </a:prstGeom>
          <a:noFill/>
          <a:ln w="19050" algn="ctr">
            <a:solidFill>
              <a:schemeClr val="tx1"/>
            </a:solidFill>
            <a:prstDash val="solid"/>
            <a:round/>
            <a:headEnd/>
            <a:tailEnd/>
          </a:ln>
        </p:spPr>
      </p:cxnSp>
      <p:cxnSp>
        <p:nvCxnSpPr>
          <p:cNvPr id="23" name="Straight Connector 19"/>
          <p:cNvCxnSpPr>
            <a:cxnSpLocks noChangeShapeType="1"/>
          </p:cNvCxnSpPr>
          <p:nvPr/>
        </p:nvCxnSpPr>
        <p:spPr bwMode="auto">
          <a:xfrm>
            <a:off x="9026294" y="5476837"/>
            <a:ext cx="1408505" cy="1150"/>
          </a:xfrm>
          <a:prstGeom prst="line">
            <a:avLst/>
          </a:prstGeom>
          <a:noFill/>
          <a:ln w="19050" algn="ctr">
            <a:solidFill>
              <a:schemeClr val="tx1"/>
            </a:solidFill>
            <a:round/>
            <a:headEnd/>
            <a:tailEnd/>
          </a:ln>
        </p:spPr>
      </p:cxnSp>
      <p:cxnSp>
        <p:nvCxnSpPr>
          <p:cNvPr id="24" name="Straight Connector 19"/>
          <p:cNvCxnSpPr>
            <a:cxnSpLocks noChangeShapeType="1"/>
          </p:cNvCxnSpPr>
          <p:nvPr/>
        </p:nvCxnSpPr>
        <p:spPr bwMode="auto">
          <a:xfrm>
            <a:off x="6065291" y="5864689"/>
            <a:ext cx="2952000" cy="0"/>
          </a:xfrm>
          <a:prstGeom prst="line">
            <a:avLst/>
          </a:prstGeom>
          <a:noFill/>
          <a:ln w="19050" algn="ctr">
            <a:solidFill>
              <a:schemeClr val="tx1"/>
            </a:solidFill>
            <a:prstDash val="solid"/>
            <a:round/>
            <a:headEnd/>
            <a:tailEnd/>
          </a:ln>
        </p:spPr>
      </p:cxnSp>
      <p:cxnSp>
        <p:nvCxnSpPr>
          <p:cNvPr id="25" name="Straight Connector 19"/>
          <p:cNvCxnSpPr>
            <a:cxnSpLocks noChangeShapeType="1"/>
          </p:cNvCxnSpPr>
          <p:nvPr/>
        </p:nvCxnSpPr>
        <p:spPr bwMode="auto">
          <a:xfrm>
            <a:off x="8207912" y="6119666"/>
            <a:ext cx="756000" cy="4988"/>
          </a:xfrm>
          <a:prstGeom prst="line">
            <a:avLst/>
          </a:prstGeom>
          <a:noFill/>
          <a:ln w="19050" algn="ctr">
            <a:solidFill>
              <a:schemeClr val="tx1"/>
            </a:solidFill>
            <a:round/>
            <a:headEnd/>
            <a:tailEnd/>
          </a:ln>
        </p:spPr>
      </p:cxnSp>
      <p:cxnSp>
        <p:nvCxnSpPr>
          <p:cNvPr id="26" name="Straight Connector 19"/>
          <p:cNvCxnSpPr>
            <a:cxnSpLocks noChangeShapeType="1"/>
          </p:cNvCxnSpPr>
          <p:nvPr/>
        </p:nvCxnSpPr>
        <p:spPr bwMode="auto">
          <a:xfrm>
            <a:off x="9179012" y="6124654"/>
            <a:ext cx="1081575" cy="4988"/>
          </a:xfrm>
          <a:prstGeom prst="line">
            <a:avLst/>
          </a:prstGeom>
          <a:noFill/>
          <a:ln w="19050" algn="ctr">
            <a:solidFill>
              <a:schemeClr val="tx1"/>
            </a:solidFill>
            <a:round/>
            <a:headEnd/>
            <a:tailEnd/>
          </a:ln>
        </p:spPr>
      </p:cxnSp>
      <p:grpSp>
        <p:nvGrpSpPr>
          <p:cNvPr id="27" name="Group 412"/>
          <p:cNvGrpSpPr/>
          <p:nvPr/>
        </p:nvGrpSpPr>
        <p:grpSpPr>
          <a:xfrm rot="2678404">
            <a:off x="3554301" y="5993943"/>
            <a:ext cx="208293" cy="223837"/>
            <a:chOff x="7912112" y="3427262"/>
            <a:chExt cx="1322503" cy="1276936"/>
          </a:xfrm>
        </p:grpSpPr>
        <p:cxnSp>
          <p:nvCxnSpPr>
            <p:cNvPr id="28" name="Curved Connector 41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29" name="Curved Connector 41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0" name="Straight Connector 19"/>
          <p:cNvCxnSpPr>
            <a:cxnSpLocks noChangeShapeType="1"/>
          </p:cNvCxnSpPr>
          <p:nvPr/>
        </p:nvCxnSpPr>
        <p:spPr bwMode="auto">
          <a:xfrm flipV="1">
            <a:off x="3505703" y="6105862"/>
            <a:ext cx="288000" cy="1"/>
          </a:xfrm>
          <a:prstGeom prst="line">
            <a:avLst/>
          </a:prstGeom>
          <a:noFill/>
          <a:ln w="19050" algn="ctr">
            <a:solidFill>
              <a:schemeClr val="tx1"/>
            </a:solidFill>
            <a:prstDash val="dash"/>
            <a:round/>
            <a:headEnd/>
            <a:tailEnd/>
          </a:ln>
        </p:spPr>
      </p:cxnSp>
      <p:grpSp>
        <p:nvGrpSpPr>
          <p:cNvPr id="31" name="Group 416"/>
          <p:cNvGrpSpPr/>
          <p:nvPr/>
        </p:nvGrpSpPr>
        <p:grpSpPr>
          <a:xfrm rot="2678404">
            <a:off x="3390661" y="5363742"/>
            <a:ext cx="208293" cy="223837"/>
            <a:chOff x="7912112" y="3427262"/>
            <a:chExt cx="1322503" cy="1276936"/>
          </a:xfrm>
        </p:grpSpPr>
        <p:cxnSp>
          <p:nvCxnSpPr>
            <p:cNvPr id="32" name="Curved Connector 417"/>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3" name="Curved Connector 418"/>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4" name="Straight Connector 19"/>
          <p:cNvCxnSpPr>
            <a:cxnSpLocks noChangeShapeType="1"/>
          </p:cNvCxnSpPr>
          <p:nvPr/>
        </p:nvCxnSpPr>
        <p:spPr bwMode="auto">
          <a:xfrm flipV="1">
            <a:off x="3342063" y="5475661"/>
            <a:ext cx="288000" cy="1"/>
          </a:xfrm>
          <a:prstGeom prst="line">
            <a:avLst/>
          </a:prstGeom>
          <a:noFill/>
          <a:ln w="19050" algn="ctr">
            <a:solidFill>
              <a:schemeClr val="tx1"/>
            </a:solidFill>
            <a:prstDash val="dash"/>
            <a:round/>
            <a:headEnd/>
            <a:tailEnd/>
          </a:ln>
        </p:spPr>
      </p:cxnSp>
      <p:grpSp>
        <p:nvGrpSpPr>
          <p:cNvPr id="35" name="Group 420"/>
          <p:cNvGrpSpPr/>
          <p:nvPr/>
        </p:nvGrpSpPr>
        <p:grpSpPr>
          <a:xfrm>
            <a:off x="5777291" y="5765484"/>
            <a:ext cx="288000" cy="223837"/>
            <a:chOff x="2762728" y="4654038"/>
            <a:chExt cx="288000" cy="223837"/>
          </a:xfrm>
        </p:grpSpPr>
        <p:grpSp>
          <p:nvGrpSpPr>
            <p:cNvPr id="36" name="Group 421"/>
            <p:cNvGrpSpPr/>
            <p:nvPr/>
          </p:nvGrpSpPr>
          <p:grpSpPr>
            <a:xfrm rot="2678404">
              <a:off x="2811326" y="4654038"/>
              <a:ext cx="208293" cy="223837"/>
              <a:chOff x="7912112" y="3427262"/>
              <a:chExt cx="1322503" cy="1276936"/>
            </a:xfrm>
          </p:grpSpPr>
          <p:cxnSp>
            <p:nvCxnSpPr>
              <p:cNvPr id="38" name="Curved Connector 42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39" name="Curved Connector 42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3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grpSp>
        <p:nvGrpSpPr>
          <p:cNvPr id="40" name="Group 425"/>
          <p:cNvGrpSpPr/>
          <p:nvPr/>
        </p:nvGrpSpPr>
        <p:grpSpPr>
          <a:xfrm>
            <a:off x="8963912" y="6010104"/>
            <a:ext cx="288000" cy="223837"/>
            <a:chOff x="8231156" y="5143103"/>
            <a:chExt cx="288000" cy="223837"/>
          </a:xfrm>
        </p:grpSpPr>
        <p:grpSp>
          <p:nvGrpSpPr>
            <p:cNvPr id="41" name="Group 426"/>
            <p:cNvGrpSpPr/>
            <p:nvPr/>
          </p:nvGrpSpPr>
          <p:grpSpPr>
            <a:xfrm rot="2678404">
              <a:off x="8279754" y="5143103"/>
              <a:ext cx="208293" cy="223837"/>
              <a:chOff x="7912112" y="3427262"/>
              <a:chExt cx="1322503" cy="1276936"/>
            </a:xfrm>
          </p:grpSpPr>
          <p:cxnSp>
            <p:nvCxnSpPr>
              <p:cNvPr id="43" name="Curved Connector 428"/>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4" name="Curved Connector 429"/>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2" name="Straight Connector 19"/>
            <p:cNvCxnSpPr>
              <a:cxnSpLocks noChangeShapeType="1"/>
            </p:cNvCxnSpPr>
            <p:nvPr/>
          </p:nvCxnSpPr>
          <p:spPr bwMode="auto">
            <a:xfrm flipV="1">
              <a:off x="8231156" y="5255022"/>
              <a:ext cx="288000" cy="1"/>
            </a:xfrm>
            <a:prstGeom prst="line">
              <a:avLst/>
            </a:prstGeom>
            <a:noFill/>
            <a:ln w="19050" algn="ctr">
              <a:solidFill>
                <a:schemeClr val="tx1"/>
              </a:solidFill>
              <a:prstDash val="dash"/>
              <a:round/>
              <a:headEnd/>
              <a:tailEnd/>
            </a:ln>
          </p:spPr>
        </p:cxnSp>
      </p:grpSp>
      <p:grpSp>
        <p:nvGrpSpPr>
          <p:cNvPr id="45" name="Group 430"/>
          <p:cNvGrpSpPr/>
          <p:nvPr/>
        </p:nvGrpSpPr>
        <p:grpSpPr>
          <a:xfrm>
            <a:off x="8811194" y="5369794"/>
            <a:ext cx="288000" cy="223837"/>
            <a:chOff x="2762728" y="4654038"/>
            <a:chExt cx="288000" cy="223837"/>
          </a:xfrm>
        </p:grpSpPr>
        <p:grpSp>
          <p:nvGrpSpPr>
            <p:cNvPr id="46" name="Group 431"/>
            <p:cNvGrpSpPr/>
            <p:nvPr/>
          </p:nvGrpSpPr>
          <p:grpSpPr>
            <a:xfrm rot="2678404">
              <a:off x="2811326" y="4654038"/>
              <a:ext cx="208293" cy="223837"/>
              <a:chOff x="7912112" y="3427262"/>
              <a:chExt cx="1322503" cy="1276936"/>
            </a:xfrm>
          </p:grpSpPr>
          <p:cxnSp>
            <p:nvCxnSpPr>
              <p:cNvPr id="48" name="Curved Connector 433"/>
              <p:cNvCxnSpPr/>
              <p:nvPr/>
            </p:nvCxnSpPr>
            <p:spPr bwMode="auto">
              <a:xfrm>
                <a:off x="7912112" y="3789799"/>
                <a:ext cx="914400" cy="914399"/>
              </a:xfrm>
              <a:prstGeom prst="curvedConnector3">
                <a:avLst/>
              </a:prstGeom>
              <a:noFill/>
              <a:ln w="9525" algn="ctr">
                <a:solidFill>
                  <a:schemeClr val="tx1"/>
                </a:solidFill>
                <a:prstDash val="solid"/>
                <a:round/>
                <a:headEnd/>
                <a:tailEnd/>
              </a:ln>
            </p:spPr>
          </p:cxnSp>
          <p:cxnSp>
            <p:nvCxnSpPr>
              <p:cNvPr id="49" name="Curved Connector 434"/>
              <p:cNvCxnSpPr/>
              <p:nvPr/>
            </p:nvCxnSpPr>
            <p:spPr bwMode="auto">
              <a:xfrm>
                <a:off x="8320216" y="3427262"/>
                <a:ext cx="914399" cy="914401"/>
              </a:xfrm>
              <a:prstGeom prst="curvedConnector3">
                <a:avLst/>
              </a:prstGeom>
              <a:noFill/>
              <a:ln w="9525" algn="ctr">
                <a:solidFill>
                  <a:schemeClr val="tx1"/>
                </a:solidFill>
                <a:prstDash val="solid"/>
                <a:round/>
                <a:headEnd/>
                <a:tailEnd/>
              </a:ln>
            </p:spPr>
          </p:cxnSp>
        </p:grpSp>
        <p:cxnSp>
          <p:nvCxnSpPr>
            <p:cNvPr id="47" name="Straight Connector 19"/>
            <p:cNvCxnSpPr>
              <a:cxnSpLocks noChangeShapeType="1"/>
            </p:cNvCxnSpPr>
            <p:nvPr/>
          </p:nvCxnSpPr>
          <p:spPr bwMode="auto">
            <a:xfrm flipV="1">
              <a:off x="2762728" y="4765957"/>
              <a:ext cx="288000" cy="1"/>
            </a:xfrm>
            <a:prstGeom prst="line">
              <a:avLst/>
            </a:prstGeom>
            <a:noFill/>
            <a:ln w="19050" algn="ctr">
              <a:solidFill>
                <a:schemeClr val="tx1"/>
              </a:solidFill>
              <a:prstDash val="dash"/>
              <a:round/>
              <a:headEnd/>
              <a:tailEnd/>
            </a:ln>
          </p:spPr>
        </p:cxnSp>
      </p:grpSp>
      <p:sp>
        <p:nvSpPr>
          <p:cNvPr id="50" name="TextBox 83"/>
          <p:cNvSpPr txBox="1">
            <a:spLocks noChangeArrowheads="1"/>
          </p:cNvSpPr>
          <p:nvPr/>
        </p:nvSpPr>
        <p:spPr bwMode="auto">
          <a:xfrm>
            <a:off x="4638826" y="6310949"/>
            <a:ext cx="791469" cy="276999"/>
          </a:xfrm>
          <a:prstGeom prst="rect">
            <a:avLst/>
          </a:prstGeom>
          <a:noFill/>
          <a:ln w="9525">
            <a:noFill/>
            <a:miter lim="800000"/>
            <a:headEnd/>
            <a:tailEnd/>
          </a:ln>
        </p:spPr>
        <p:txBody>
          <a:bodyPr wrap="square">
            <a:spAutoFit/>
          </a:bodyPr>
          <a:lstStyle/>
          <a:p>
            <a:pPr algn="ctr" fontAlgn="base">
              <a:spcBef>
                <a:spcPct val="0"/>
              </a:spcBef>
              <a:spcAft>
                <a:spcPct val="0"/>
              </a:spcAft>
            </a:pPr>
            <a:r>
              <a:rPr lang="fr-BE" sz="1200" b="1">
                <a:solidFill>
                  <a:prstClr val="black"/>
                </a:solidFill>
              </a:rPr>
              <a:t>R-D.45</a:t>
            </a:r>
          </a:p>
        </p:txBody>
      </p:sp>
      <p:cxnSp>
        <p:nvCxnSpPr>
          <p:cNvPr id="51" name="Straight Connector 70"/>
          <p:cNvCxnSpPr>
            <a:cxnSpLocks noChangeShapeType="1"/>
          </p:cNvCxnSpPr>
          <p:nvPr/>
        </p:nvCxnSpPr>
        <p:spPr bwMode="auto">
          <a:xfrm>
            <a:off x="3899091" y="5441068"/>
            <a:ext cx="5467852" cy="40645"/>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grpSp>
        <p:nvGrpSpPr>
          <p:cNvPr id="52" name="Groep 32"/>
          <p:cNvGrpSpPr>
            <a:grpSpLocks/>
          </p:cNvGrpSpPr>
          <p:nvPr/>
        </p:nvGrpSpPr>
        <p:grpSpPr bwMode="auto">
          <a:xfrm>
            <a:off x="8135322" y="5381803"/>
            <a:ext cx="142875" cy="144462"/>
            <a:chOff x="3707904" y="4869160"/>
            <a:chExt cx="144016" cy="144016"/>
          </a:xfrm>
        </p:grpSpPr>
        <p:cxnSp>
          <p:nvCxnSpPr>
            <p:cNvPr id="53"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4"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sp>
        <p:nvSpPr>
          <p:cNvPr id="55" name="TextBox 459"/>
          <p:cNvSpPr txBox="1"/>
          <p:nvPr/>
        </p:nvSpPr>
        <p:spPr>
          <a:xfrm>
            <a:off x="7446519" y="5346556"/>
            <a:ext cx="357790" cy="246221"/>
          </a:xfrm>
          <a:prstGeom prst="rect">
            <a:avLst/>
          </a:prstGeom>
          <a:solidFill>
            <a:schemeClr val="bg1"/>
          </a:solidFill>
        </p:spPr>
        <p:txBody>
          <a:bodyPr wrap="none" tIns="0" bIns="0" rtlCol="0">
            <a:spAutoFit/>
          </a:bodyPr>
          <a:lstStyle/>
          <a:p>
            <a:r>
              <a:rPr lang="en-GB" sz="1600" b="1"/>
              <a:t>III</a:t>
            </a:r>
            <a:endParaRPr lang="fr-FR" sz="1600" b="1"/>
          </a:p>
        </p:txBody>
      </p:sp>
      <p:grpSp>
        <p:nvGrpSpPr>
          <p:cNvPr id="56" name="Groep 32"/>
          <p:cNvGrpSpPr>
            <a:grpSpLocks/>
          </p:cNvGrpSpPr>
          <p:nvPr/>
        </p:nvGrpSpPr>
        <p:grpSpPr bwMode="auto">
          <a:xfrm>
            <a:off x="4803368" y="5372571"/>
            <a:ext cx="142875" cy="144462"/>
            <a:chOff x="3707904" y="4869160"/>
            <a:chExt cx="144016" cy="144016"/>
          </a:xfrm>
        </p:grpSpPr>
        <p:cxnSp>
          <p:nvCxnSpPr>
            <p:cNvPr id="57" name="Rechte verbindingslijn 33"/>
            <p:cNvCxnSpPr>
              <a:cxnSpLocks noChangeShapeType="1"/>
            </p:cNvCxnSpPr>
            <p:nvPr/>
          </p:nvCxnSpPr>
          <p:spPr bwMode="auto">
            <a:xfrm flipH="1">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cxnSp>
          <p:nvCxnSpPr>
            <p:cNvPr id="58" name="Rechte verbindingslijn 34"/>
            <p:cNvCxnSpPr>
              <a:cxnSpLocks noChangeShapeType="1"/>
            </p:cNvCxnSpPr>
            <p:nvPr/>
          </p:nvCxnSpPr>
          <p:spPr bwMode="auto">
            <a:xfrm>
              <a:off x="3707904" y="4869160"/>
              <a:ext cx="144016" cy="144016"/>
            </a:xfrm>
            <a:prstGeom prst="line">
              <a:avLst/>
            </a:prstGeom>
            <a:noFill/>
            <a:ln w="31750" algn="ctr">
              <a:solidFill>
                <a:srgbClr val="005DA4"/>
              </a:solidFill>
              <a:round/>
              <a:headEnd/>
              <a:tailEnd/>
            </a:ln>
            <a:extLst>
              <a:ext uri="{909E8E84-426E-40DD-AFC4-6F175D3DCCD1}">
                <a14:hiddenFill xmlns:a14="http://schemas.microsoft.com/office/drawing/2010/main">
                  <a:noFill/>
                </a14:hiddenFill>
              </a:ext>
            </a:extLst>
          </p:spPr>
        </p:cxnSp>
      </p:grpSp>
      <p:grpSp>
        <p:nvGrpSpPr>
          <p:cNvPr id="59" name="Group 389"/>
          <p:cNvGrpSpPr/>
          <p:nvPr/>
        </p:nvGrpSpPr>
        <p:grpSpPr>
          <a:xfrm>
            <a:off x="4269097" y="5273277"/>
            <a:ext cx="439737" cy="288925"/>
            <a:chOff x="1036638" y="4149725"/>
            <a:chExt cx="439737" cy="288925"/>
          </a:xfrm>
        </p:grpSpPr>
        <p:grpSp>
          <p:nvGrpSpPr>
            <p:cNvPr id="60" name="Group 99"/>
            <p:cNvGrpSpPr>
              <a:grpSpLocks/>
            </p:cNvGrpSpPr>
            <p:nvPr/>
          </p:nvGrpSpPr>
          <p:grpSpPr bwMode="auto">
            <a:xfrm flipH="1">
              <a:off x="1036638" y="4149725"/>
              <a:ext cx="439737" cy="288925"/>
              <a:chOff x="2262183" y="3861048"/>
              <a:chExt cx="439313" cy="288032"/>
            </a:xfrm>
          </p:grpSpPr>
          <p:grpSp>
            <p:nvGrpSpPr>
              <p:cNvPr id="63" name="Group 278"/>
              <p:cNvGrpSpPr>
                <a:grpSpLocks/>
              </p:cNvGrpSpPr>
              <p:nvPr/>
            </p:nvGrpSpPr>
            <p:grpSpPr bwMode="auto">
              <a:xfrm flipH="1" flipV="1">
                <a:off x="2262183" y="3877764"/>
                <a:ext cx="246617" cy="271316"/>
                <a:chOff x="3106737" y="3862387"/>
                <a:chExt cx="385763" cy="311151"/>
              </a:xfrm>
            </p:grpSpPr>
            <p:sp>
              <p:nvSpPr>
                <p:cNvPr id="65"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6"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7"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8"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64"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61"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62"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grpSp>
        <p:nvGrpSpPr>
          <p:cNvPr id="69" name="Group 99"/>
          <p:cNvGrpSpPr>
            <a:grpSpLocks/>
          </p:cNvGrpSpPr>
          <p:nvPr/>
        </p:nvGrpSpPr>
        <p:grpSpPr bwMode="auto">
          <a:xfrm>
            <a:off x="8360084" y="5296330"/>
            <a:ext cx="439738" cy="288925"/>
            <a:chOff x="2262183" y="3861048"/>
            <a:chExt cx="439313" cy="288032"/>
          </a:xfrm>
        </p:grpSpPr>
        <p:grpSp>
          <p:nvGrpSpPr>
            <p:cNvPr id="70" name="Group 278"/>
            <p:cNvGrpSpPr>
              <a:grpSpLocks/>
            </p:cNvGrpSpPr>
            <p:nvPr/>
          </p:nvGrpSpPr>
          <p:grpSpPr bwMode="auto">
            <a:xfrm flipH="1" flipV="1">
              <a:off x="2262183" y="3877764"/>
              <a:ext cx="246617" cy="271316"/>
              <a:chOff x="3106737" y="3862387"/>
              <a:chExt cx="385763" cy="311151"/>
            </a:xfrm>
          </p:grpSpPr>
          <p:sp>
            <p:nvSpPr>
              <p:cNvPr id="72"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3"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4"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75"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71"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76" name="ZoneTexte 75"/>
          <p:cNvSpPr txBox="1"/>
          <p:nvPr/>
        </p:nvSpPr>
        <p:spPr>
          <a:xfrm>
            <a:off x="4455958" y="5560812"/>
            <a:ext cx="851299" cy="246221"/>
          </a:xfrm>
          <a:prstGeom prst="rect">
            <a:avLst/>
          </a:prstGeom>
          <a:noFill/>
        </p:spPr>
        <p:txBody>
          <a:bodyPr wrap="square" rtlCol="0">
            <a:spAutoFit/>
          </a:bodyPr>
          <a:lstStyle/>
          <a:p>
            <a:r>
              <a:rPr lang="nl-BE" sz="1000">
                <a:solidFill>
                  <a:schemeClr val="accent1"/>
                </a:solidFill>
              </a:rPr>
              <a:t>41.250</a:t>
            </a:r>
          </a:p>
        </p:txBody>
      </p:sp>
      <p:sp>
        <p:nvSpPr>
          <p:cNvPr id="77" name="ZoneTexte 76"/>
          <p:cNvSpPr txBox="1"/>
          <p:nvPr/>
        </p:nvSpPr>
        <p:spPr>
          <a:xfrm>
            <a:off x="7767447" y="5595959"/>
            <a:ext cx="851299" cy="246221"/>
          </a:xfrm>
          <a:prstGeom prst="rect">
            <a:avLst/>
          </a:prstGeom>
          <a:noFill/>
        </p:spPr>
        <p:txBody>
          <a:bodyPr wrap="square" rtlCol="0">
            <a:spAutoFit/>
          </a:bodyPr>
          <a:lstStyle/>
          <a:p>
            <a:r>
              <a:rPr lang="nl-BE" sz="1000">
                <a:solidFill>
                  <a:schemeClr val="accent1"/>
                </a:solidFill>
              </a:rPr>
              <a:t>41.550</a:t>
            </a:r>
          </a:p>
        </p:txBody>
      </p:sp>
      <p:sp>
        <p:nvSpPr>
          <p:cNvPr id="78" name="ZoneTexte 77"/>
          <p:cNvSpPr txBox="1"/>
          <p:nvPr/>
        </p:nvSpPr>
        <p:spPr>
          <a:xfrm>
            <a:off x="3368053" y="4992021"/>
            <a:ext cx="851299" cy="246221"/>
          </a:xfrm>
          <a:prstGeom prst="rect">
            <a:avLst/>
          </a:prstGeom>
          <a:noFill/>
        </p:spPr>
        <p:txBody>
          <a:bodyPr wrap="square" rtlCol="0">
            <a:spAutoFit/>
          </a:bodyPr>
          <a:lstStyle/>
          <a:p>
            <a:r>
              <a:rPr lang="nl-BE" sz="1000">
                <a:solidFill>
                  <a:schemeClr val="accent1"/>
                </a:solidFill>
              </a:rPr>
              <a:t>AW 03U</a:t>
            </a:r>
          </a:p>
        </p:txBody>
      </p:sp>
      <p:sp>
        <p:nvSpPr>
          <p:cNvPr id="79" name="ZoneTexte 78"/>
          <p:cNvSpPr txBox="1"/>
          <p:nvPr/>
        </p:nvSpPr>
        <p:spPr>
          <a:xfrm>
            <a:off x="8874371" y="5073631"/>
            <a:ext cx="851299" cy="246221"/>
          </a:xfrm>
          <a:prstGeom prst="rect">
            <a:avLst/>
          </a:prstGeom>
          <a:noFill/>
        </p:spPr>
        <p:txBody>
          <a:bodyPr wrap="square" rtlCol="0">
            <a:spAutoFit/>
          </a:bodyPr>
          <a:lstStyle/>
          <a:p>
            <a:r>
              <a:rPr lang="nl-BE" sz="1000">
                <a:solidFill>
                  <a:schemeClr val="accent1"/>
                </a:solidFill>
              </a:rPr>
              <a:t>AW 05G</a:t>
            </a:r>
          </a:p>
        </p:txBody>
      </p:sp>
      <p:sp>
        <p:nvSpPr>
          <p:cNvPr id="80" name="TextBox 402"/>
          <p:cNvSpPr txBox="1"/>
          <p:nvPr/>
        </p:nvSpPr>
        <p:spPr>
          <a:xfrm>
            <a:off x="1580340" y="4992021"/>
            <a:ext cx="345533" cy="261610"/>
          </a:xfrm>
          <a:prstGeom prst="rect">
            <a:avLst/>
          </a:prstGeom>
          <a:noFill/>
        </p:spPr>
        <p:txBody>
          <a:bodyPr wrap="square" rtlCol="0">
            <a:spAutoFit/>
          </a:bodyPr>
          <a:lstStyle/>
          <a:p>
            <a:r>
              <a:rPr lang="en-GB" sz="1100" b="1"/>
              <a:t>A</a:t>
            </a:r>
            <a:endParaRPr lang="fr-FR" sz="1100" b="1"/>
          </a:p>
        </p:txBody>
      </p:sp>
      <p:cxnSp>
        <p:nvCxnSpPr>
          <p:cNvPr id="81" name="Straight Connector 70"/>
          <p:cNvCxnSpPr>
            <a:cxnSpLocks noChangeShapeType="1"/>
          </p:cNvCxnSpPr>
          <p:nvPr/>
        </p:nvCxnSpPr>
        <p:spPr bwMode="auto">
          <a:xfrm>
            <a:off x="4156543" y="5868701"/>
            <a:ext cx="4869751" cy="15361"/>
          </a:xfrm>
          <a:prstGeom prst="line">
            <a:avLst/>
          </a:prstGeom>
          <a:noFill/>
          <a:ln w="60325" algn="ctr">
            <a:solidFill>
              <a:srgbClr val="FFC000"/>
            </a:solidFill>
            <a:round/>
            <a:headEnd/>
            <a:tailEnd/>
          </a:ln>
          <a:extLst>
            <a:ext uri="{909E8E84-426E-40DD-AFC4-6F175D3DCCD1}">
              <a14:hiddenFill xmlns:a14="http://schemas.microsoft.com/office/drawing/2010/main">
                <a:noFill/>
              </a14:hiddenFill>
            </a:ext>
          </a:extLst>
        </p:spPr>
      </p:cxnSp>
      <p:sp>
        <p:nvSpPr>
          <p:cNvPr id="82" name="TextBox 459"/>
          <p:cNvSpPr txBox="1"/>
          <p:nvPr/>
        </p:nvSpPr>
        <p:spPr>
          <a:xfrm>
            <a:off x="7291028" y="5721390"/>
            <a:ext cx="378630" cy="246221"/>
          </a:xfrm>
          <a:prstGeom prst="rect">
            <a:avLst/>
          </a:prstGeom>
          <a:solidFill>
            <a:schemeClr val="bg1"/>
          </a:solidFill>
        </p:spPr>
        <p:txBody>
          <a:bodyPr wrap="none" tIns="0" bIns="0" rtlCol="0">
            <a:spAutoFit/>
          </a:bodyPr>
          <a:lstStyle/>
          <a:p>
            <a:r>
              <a:rPr lang="en-GB" sz="1600" b="1"/>
              <a:t>IV</a:t>
            </a:r>
            <a:endParaRPr lang="fr-FR" sz="1600" b="1"/>
          </a:p>
        </p:txBody>
      </p:sp>
      <p:cxnSp>
        <p:nvCxnSpPr>
          <p:cNvPr id="83" name="Straight Connector 70"/>
          <p:cNvCxnSpPr>
            <a:cxnSpLocks noChangeShapeType="1"/>
          </p:cNvCxnSpPr>
          <p:nvPr/>
        </p:nvCxnSpPr>
        <p:spPr bwMode="auto">
          <a:xfrm>
            <a:off x="3713215" y="6110436"/>
            <a:ext cx="5750441" cy="14218"/>
          </a:xfrm>
          <a:prstGeom prst="line">
            <a:avLst/>
          </a:prstGeom>
          <a:noFill/>
          <a:ln w="60325" algn="ctr">
            <a:solidFill>
              <a:schemeClr val="accent3"/>
            </a:solidFill>
            <a:round/>
            <a:headEnd/>
            <a:tailEnd/>
          </a:ln>
          <a:extLst>
            <a:ext uri="{909E8E84-426E-40DD-AFC4-6F175D3DCCD1}">
              <a14:hiddenFill xmlns:a14="http://schemas.microsoft.com/office/drawing/2010/main">
                <a:noFill/>
              </a14:hiddenFill>
            </a:ext>
          </a:extLst>
        </p:spPr>
      </p:cxnSp>
      <p:sp>
        <p:nvSpPr>
          <p:cNvPr id="84" name="TextBox 387"/>
          <p:cNvSpPr txBox="1"/>
          <p:nvPr/>
        </p:nvSpPr>
        <p:spPr>
          <a:xfrm>
            <a:off x="6518901" y="6005969"/>
            <a:ext cx="320922" cy="246221"/>
          </a:xfrm>
          <a:prstGeom prst="rect">
            <a:avLst/>
          </a:prstGeom>
          <a:solidFill>
            <a:schemeClr val="bg1"/>
          </a:solidFill>
        </p:spPr>
        <p:txBody>
          <a:bodyPr wrap="none" tIns="0" bIns="0" rtlCol="0">
            <a:spAutoFit/>
          </a:bodyPr>
          <a:lstStyle/>
          <a:p>
            <a:r>
              <a:rPr lang="en-GB" sz="1600" b="1"/>
              <a:t>V</a:t>
            </a:r>
            <a:endParaRPr lang="fr-FR" sz="1600" b="1"/>
          </a:p>
        </p:txBody>
      </p:sp>
      <p:grpSp>
        <p:nvGrpSpPr>
          <p:cNvPr id="85" name="Group 99"/>
          <p:cNvGrpSpPr>
            <a:grpSpLocks/>
          </p:cNvGrpSpPr>
          <p:nvPr/>
        </p:nvGrpSpPr>
        <p:grpSpPr bwMode="auto">
          <a:xfrm flipH="1" flipV="1">
            <a:off x="4849709" y="6019296"/>
            <a:ext cx="439738" cy="288925"/>
            <a:chOff x="2262183" y="3861048"/>
            <a:chExt cx="439313" cy="288032"/>
          </a:xfrm>
        </p:grpSpPr>
        <p:grpSp>
          <p:nvGrpSpPr>
            <p:cNvPr id="86" name="Group 278"/>
            <p:cNvGrpSpPr>
              <a:grpSpLocks/>
            </p:cNvGrpSpPr>
            <p:nvPr/>
          </p:nvGrpSpPr>
          <p:grpSpPr bwMode="auto">
            <a:xfrm flipH="1" flipV="1">
              <a:off x="2262183" y="3877764"/>
              <a:ext cx="246617" cy="271316"/>
              <a:chOff x="3106737" y="3862387"/>
              <a:chExt cx="385763" cy="311151"/>
            </a:xfrm>
          </p:grpSpPr>
          <p:sp>
            <p:nvSpPr>
              <p:cNvPr id="8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8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8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grpSp>
        <p:nvGrpSpPr>
          <p:cNvPr id="92" name="Group 373"/>
          <p:cNvGrpSpPr/>
          <p:nvPr/>
        </p:nvGrpSpPr>
        <p:grpSpPr>
          <a:xfrm flipH="1" flipV="1">
            <a:off x="8149201" y="6026550"/>
            <a:ext cx="439737" cy="288925"/>
            <a:chOff x="1036638" y="4149725"/>
            <a:chExt cx="439737" cy="288925"/>
          </a:xfrm>
        </p:grpSpPr>
        <p:grpSp>
          <p:nvGrpSpPr>
            <p:cNvPr id="93" name="Group 99"/>
            <p:cNvGrpSpPr>
              <a:grpSpLocks/>
            </p:cNvGrpSpPr>
            <p:nvPr/>
          </p:nvGrpSpPr>
          <p:grpSpPr bwMode="auto">
            <a:xfrm flipH="1">
              <a:off x="1036638" y="4149725"/>
              <a:ext cx="439737" cy="288925"/>
              <a:chOff x="2262183" y="3861048"/>
              <a:chExt cx="439313" cy="288032"/>
            </a:xfrm>
          </p:grpSpPr>
          <p:grpSp>
            <p:nvGrpSpPr>
              <p:cNvPr id="96" name="Group 278"/>
              <p:cNvGrpSpPr>
                <a:grpSpLocks/>
              </p:cNvGrpSpPr>
              <p:nvPr/>
            </p:nvGrpSpPr>
            <p:grpSpPr bwMode="auto">
              <a:xfrm flipH="1" flipV="1">
                <a:off x="2262183" y="3877764"/>
                <a:ext cx="246617" cy="271316"/>
                <a:chOff x="3106737" y="3862387"/>
                <a:chExt cx="385763" cy="311151"/>
              </a:xfrm>
            </p:grpSpPr>
            <p:sp>
              <p:nvSpPr>
                <p:cNvPr id="98" name="Freeform 499"/>
                <p:cNvSpPr>
                  <a:spLocks/>
                </p:cNvSpPr>
                <p:nvPr/>
              </p:nvSpPr>
              <p:spPr bwMode="auto">
                <a:xfrm>
                  <a:off x="3106737" y="4119563"/>
                  <a:ext cx="307975" cy="1588"/>
                </a:xfrm>
                <a:custGeom>
                  <a:avLst/>
                  <a:gdLst>
                    <a:gd name="T0" fmla="*/ 2147483647 w 186"/>
                    <a:gd name="T1" fmla="*/ 0 h 1"/>
                    <a:gd name="T2" fmla="*/ 0 w 186"/>
                    <a:gd name="T3" fmla="*/ 0 h 1"/>
                    <a:gd name="T4" fmla="*/ 2147483647 w 186"/>
                    <a:gd name="T5" fmla="*/ 0 h 1"/>
                    <a:gd name="T6" fmla="*/ 0 60000 65536"/>
                    <a:gd name="T7" fmla="*/ 0 60000 65536"/>
                    <a:gd name="T8" fmla="*/ 0 60000 65536"/>
                    <a:gd name="T9" fmla="*/ 0 w 186"/>
                    <a:gd name="T10" fmla="*/ 0 h 1"/>
                    <a:gd name="T11" fmla="*/ 186 w 186"/>
                    <a:gd name="T12" fmla="*/ 1 h 1"/>
                  </a:gdLst>
                  <a:ahLst/>
                  <a:cxnLst>
                    <a:cxn ang="T6">
                      <a:pos x="T0" y="T1"/>
                    </a:cxn>
                    <a:cxn ang="T7">
                      <a:pos x="T2" y="T3"/>
                    </a:cxn>
                    <a:cxn ang="T8">
                      <a:pos x="T4" y="T5"/>
                    </a:cxn>
                  </a:cxnLst>
                  <a:rect l="T9" t="T10" r="T11" b="T12"/>
                  <a:pathLst>
                    <a:path w="186" h="1">
                      <a:moveTo>
                        <a:pt x="186" y="0"/>
                      </a:moveTo>
                      <a:lnTo>
                        <a:pt x="0" y="0"/>
                      </a:lnTo>
                      <a:lnTo>
                        <a:pt x="186"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9" name="Freeform 500"/>
                <p:cNvSpPr>
                  <a:spLocks/>
                </p:cNvSpPr>
                <p:nvPr/>
              </p:nvSpPr>
              <p:spPr bwMode="auto">
                <a:xfrm>
                  <a:off x="3414713" y="3862387"/>
                  <a:ext cx="1588" cy="257174"/>
                </a:xfrm>
                <a:custGeom>
                  <a:avLst/>
                  <a:gdLst>
                    <a:gd name="T0" fmla="*/ 0 w 1"/>
                    <a:gd name="T1" fmla="*/ 0 h 149"/>
                    <a:gd name="T2" fmla="*/ 0 w 1"/>
                    <a:gd name="T3" fmla="*/ 2147483647 h 149"/>
                    <a:gd name="T4" fmla="*/ 0 w 1"/>
                    <a:gd name="T5" fmla="*/ 0 h 149"/>
                    <a:gd name="T6" fmla="*/ 0 60000 65536"/>
                    <a:gd name="T7" fmla="*/ 0 60000 65536"/>
                    <a:gd name="T8" fmla="*/ 0 60000 65536"/>
                    <a:gd name="T9" fmla="*/ 0 w 1"/>
                    <a:gd name="T10" fmla="*/ 0 h 149"/>
                    <a:gd name="T11" fmla="*/ 1 w 1"/>
                    <a:gd name="T12" fmla="*/ 149 h 149"/>
                  </a:gdLst>
                  <a:ahLst/>
                  <a:cxnLst>
                    <a:cxn ang="T6">
                      <a:pos x="T0" y="T1"/>
                    </a:cxn>
                    <a:cxn ang="T7">
                      <a:pos x="T2" y="T3"/>
                    </a:cxn>
                    <a:cxn ang="T8">
                      <a:pos x="T4" y="T5"/>
                    </a:cxn>
                  </a:cxnLst>
                  <a:rect l="T9" t="T10" r="T11" b="T12"/>
                  <a:pathLst>
                    <a:path w="1" h="149">
                      <a:moveTo>
                        <a:pt x="0" y="0"/>
                      </a:moveTo>
                      <a:lnTo>
                        <a:pt x="0" y="149"/>
                      </a:lnTo>
                      <a:lnTo>
                        <a:pt x="0"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00" name="Freeform 501"/>
                <p:cNvSpPr>
                  <a:spLocks/>
                </p:cNvSpPr>
                <p:nvPr/>
              </p:nvSpPr>
              <p:spPr bwMode="auto">
                <a:xfrm>
                  <a:off x="3414712" y="3862388"/>
                  <a:ext cx="77788" cy="1588"/>
                </a:xfrm>
                <a:custGeom>
                  <a:avLst/>
                  <a:gdLst>
                    <a:gd name="T0" fmla="*/ 2147483647 w 47"/>
                    <a:gd name="T1" fmla="*/ 0 h 1"/>
                    <a:gd name="T2" fmla="*/ 0 w 47"/>
                    <a:gd name="T3" fmla="*/ 0 h 1"/>
                    <a:gd name="T4" fmla="*/ 21474836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47" y="0"/>
                      </a:moveTo>
                      <a:lnTo>
                        <a:pt x="0" y="0"/>
                      </a:lnTo>
                      <a:lnTo>
                        <a:pt x="47" y="0"/>
                      </a:lnTo>
                      <a:close/>
                    </a:path>
                  </a:pathLst>
                </a:custGeom>
                <a:solidFill>
                  <a:srgbClr val="FFFFFF"/>
                </a:solid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101" name="Rectangle 502"/>
                <p:cNvSpPr>
                  <a:spLocks noChangeArrowheads="1"/>
                </p:cNvSpPr>
                <p:nvPr/>
              </p:nvSpPr>
              <p:spPr bwMode="auto">
                <a:xfrm>
                  <a:off x="3300412" y="4119563"/>
                  <a:ext cx="114300" cy="53975"/>
                </a:xfrm>
                <a:prstGeom prst="rect">
                  <a:avLst/>
                </a:prstGeom>
                <a:solidFill>
                  <a:srgbClr val="FFFFFF"/>
                </a:solidFill>
                <a:ln w="12700">
                  <a:solidFill>
                    <a:schemeClr val="tx1"/>
                  </a:solidFill>
                  <a:miter lim="800000"/>
                  <a:headEnd/>
                  <a:tailEnd/>
                </a:ln>
              </p:spPr>
              <p:txBody>
                <a:bodyPr/>
                <a:lstStyle/>
                <a:p>
                  <a:pPr algn="ctr" fontAlgn="base">
                    <a:spcBef>
                      <a:spcPct val="0"/>
                    </a:spcBef>
                    <a:spcAft>
                      <a:spcPct val="0"/>
                    </a:spcAft>
                  </a:pPr>
                  <a:endParaRPr lang="en-US">
                    <a:solidFill>
                      <a:prstClr val="black"/>
                    </a:solidFill>
                    <a:latin typeface="Tahoma" pitchFamily="34" charset="0"/>
                  </a:endParaRPr>
                </a:p>
              </p:txBody>
            </p:sp>
          </p:grpSp>
          <p:pic>
            <p:nvPicPr>
              <p:cNvPr id="97" name="Afbeelding 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5400000">
                <a:off x="2506232" y="3838584"/>
                <a:ext cx="172800" cy="217728"/>
              </a:xfrm>
              <a:prstGeom prst="rect">
                <a:avLst/>
              </a:prstGeom>
              <a:noFill/>
              <a:ln w="9525">
                <a:noFill/>
                <a:miter lim="800000"/>
                <a:headEnd/>
                <a:tailEnd/>
              </a:ln>
            </p:spPr>
          </p:pic>
        </p:grpSp>
        <p:sp>
          <p:nvSpPr>
            <p:cNvPr id="94" name="Line 525"/>
            <p:cNvSpPr>
              <a:spLocks noChangeShapeType="1"/>
            </p:cNvSpPr>
            <p:nvPr/>
          </p:nvSpPr>
          <p:spPr bwMode="auto">
            <a:xfrm>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sp>
          <p:nvSpPr>
            <p:cNvPr id="95" name="Line 526"/>
            <p:cNvSpPr>
              <a:spLocks noChangeShapeType="1"/>
            </p:cNvSpPr>
            <p:nvPr/>
          </p:nvSpPr>
          <p:spPr bwMode="auto">
            <a:xfrm flipH="1">
              <a:off x="1259342" y="4168658"/>
              <a:ext cx="77788" cy="87313"/>
            </a:xfrm>
            <a:prstGeom prst="line">
              <a:avLst/>
            </a:prstGeom>
            <a:noFill/>
            <a:ln w="12700">
              <a:solidFill>
                <a:schemeClr val="tx1"/>
              </a:solidFill>
              <a:round/>
              <a:headEnd/>
              <a:tailEnd/>
            </a:ln>
          </p:spPr>
          <p:txBody>
            <a:bodyPr/>
            <a:lstStyle/>
            <a:p>
              <a:pPr fontAlgn="base">
                <a:spcBef>
                  <a:spcPct val="0"/>
                </a:spcBef>
                <a:spcAft>
                  <a:spcPct val="0"/>
                </a:spcAft>
              </a:pPr>
              <a:endParaRPr lang="fr-BE">
                <a:solidFill>
                  <a:prstClr val="black"/>
                </a:solidFill>
              </a:endParaRPr>
            </a:p>
          </p:txBody>
        </p:sp>
      </p:grpSp>
      <p:pic>
        <p:nvPicPr>
          <p:cNvPr id="102"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960" y="3236370"/>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314" y="3228371"/>
            <a:ext cx="1237872" cy="885314"/>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25">
            <a:extLst>
              <a:ext uri="{FF2B5EF4-FFF2-40B4-BE49-F238E27FC236}">
                <a16:creationId xmlns:a16="http://schemas.microsoft.com/office/drawing/2014/main" id="{AA0E2BA5-6DDD-4D6E-B3CF-26C8EC91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12" y="3219364"/>
            <a:ext cx="1237872" cy="885314"/>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sp>
        <p:nvSpPr>
          <p:cNvPr id="105" name="TextBox 459"/>
          <p:cNvSpPr txBox="1"/>
          <p:nvPr/>
        </p:nvSpPr>
        <p:spPr>
          <a:xfrm>
            <a:off x="3616042" y="4205874"/>
            <a:ext cx="357790" cy="246221"/>
          </a:xfrm>
          <a:prstGeom prst="rect">
            <a:avLst/>
          </a:prstGeom>
          <a:solidFill>
            <a:schemeClr val="bg1"/>
          </a:solidFill>
        </p:spPr>
        <p:txBody>
          <a:bodyPr wrap="none" tIns="0" bIns="0" rtlCol="0">
            <a:spAutoFit/>
          </a:bodyPr>
          <a:lstStyle/>
          <a:p>
            <a:r>
              <a:rPr lang="en-GB" sz="1600" b="1"/>
              <a:t>III</a:t>
            </a:r>
            <a:endParaRPr lang="fr-FR" sz="1600" b="1"/>
          </a:p>
        </p:txBody>
      </p:sp>
      <p:sp>
        <p:nvSpPr>
          <p:cNvPr id="106" name="TextBox 459"/>
          <p:cNvSpPr txBox="1"/>
          <p:nvPr/>
        </p:nvSpPr>
        <p:spPr>
          <a:xfrm>
            <a:off x="5411470" y="4192676"/>
            <a:ext cx="378630" cy="246221"/>
          </a:xfrm>
          <a:prstGeom prst="rect">
            <a:avLst/>
          </a:prstGeom>
          <a:solidFill>
            <a:schemeClr val="bg1"/>
          </a:solidFill>
        </p:spPr>
        <p:txBody>
          <a:bodyPr wrap="none" tIns="0" bIns="0" rtlCol="0">
            <a:spAutoFit/>
          </a:bodyPr>
          <a:lstStyle/>
          <a:p>
            <a:r>
              <a:rPr lang="en-GB" sz="1600" b="1"/>
              <a:t>IV</a:t>
            </a:r>
            <a:endParaRPr lang="fr-FR" sz="1600" b="1"/>
          </a:p>
        </p:txBody>
      </p:sp>
      <p:sp>
        <p:nvSpPr>
          <p:cNvPr id="107" name="TextBox 387"/>
          <p:cNvSpPr txBox="1"/>
          <p:nvPr/>
        </p:nvSpPr>
        <p:spPr>
          <a:xfrm>
            <a:off x="10201784" y="4181755"/>
            <a:ext cx="320922" cy="246221"/>
          </a:xfrm>
          <a:prstGeom prst="rect">
            <a:avLst/>
          </a:prstGeom>
          <a:solidFill>
            <a:schemeClr val="bg1"/>
          </a:solidFill>
        </p:spPr>
        <p:txBody>
          <a:bodyPr wrap="none" tIns="0" bIns="0" rtlCol="0">
            <a:spAutoFit/>
          </a:bodyPr>
          <a:lstStyle/>
          <a:p>
            <a:r>
              <a:rPr lang="en-GB" sz="1600" b="1"/>
              <a:t>V</a:t>
            </a:r>
            <a:endParaRPr lang="fr-FR" sz="1600" b="1"/>
          </a:p>
        </p:txBody>
      </p:sp>
      <p:pic>
        <p:nvPicPr>
          <p:cNvPr id="109" name="Picture 108">
            <a:extLst>
              <a:ext uri="{FF2B5EF4-FFF2-40B4-BE49-F238E27FC236}">
                <a16:creationId xmlns:a16="http://schemas.microsoft.com/office/drawing/2014/main" id="{E7C1108D-BB34-3C4A-11A0-FE9A0933573D}"/>
              </a:ext>
            </a:extLst>
          </p:cNvPr>
          <p:cNvPicPr>
            <a:picLocks noChangeAspect="1"/>
          </p:cNvPicPr>
          <p:nvPr/>
        </p:nvPicPr>
        <p:blipFill>
          <a:blip r:embed="rId4"/>
          <a:stretch>
            <a:fillRect/>
          </a:stretch>
        </p:blipFill>
        <p:spPr>
          <a:xfrm>
            <a:off x="1772274" y="3074258"/>
            <a:ext cx="382237" cy="1013112"/>
          </a:xfrm>
          <a:prstGeom prst="rect">
            <a:avLst/>
          </a:prstGeom>
          <a:ln w="19050">
            <a:solidFill>
              <a:srgbClr val="FFC000"/>
            </a:solidFill>
          </a:ln>
        </p:spPr>
      </p:pic>
      <p:sp>
        <p:nvSpPr>
          <p:cNvPr id="110" name="Rechthoek 41">
            <a:extLst>
              <a:ext uri="{FF2B5EF4-FFF2-40B4-BE49-F238E27FC236}">
                <a16:creationId xmlns:a16="http://schemas.microsoft.com/office/drawing/2014/main" id="{51355D90-3234-A790-753A-1E958E0894E0}"/>
              </a:ext>
            </a:extLst>
          </p:cNvPr>
          <p:cNvSpPr>
            <a:spLocks noChangeArrowheads="1"/>
          </p:cNvSpPr>
          <p:nvPr/>
        </p:nvSpPr>
        <p:spPr bwMode="auto">
          <a:xfrm>
            <a:off x="1408463" y="4095674"/>
            <a:ext cx="1154362" cy="336320"/>
          </a:xfrm>
          <a:prstGeom prst="rect">
            <a:avLst/>
          </a:prstGeom>
          <a:solidFill>
            <a:srgbClr val="FFC000"/>
          </a:solidFill>
          <a:ln w="31750"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700" b="1" i="0" u="none" strike="noStrike" kern="1200" cap="none" spc="0" normalizeH="0" baseline="0" noProof="0" dirty="0">
                <a:ln>
                  <a:noFill/>
                </a:ln>
                <a:solidFill>
                  <a:prstClr val="white"/>
                </a:solidFill>
                <a:effectLst/>
                <a:uLnTx/>
                <a:uFillTx/>
                <a:latin typeface="Arial" charset="0"/>
                <a:ea typeface="+mn-ea"/>
                <a:cs typeface="Arial" charset="0"/>
              </a:rPr>
              <a:t>LEIDER VAN HET WERK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700" b="1" i="0" u="none" strike="noStrike" kern="1200" cap="none" spc="0" normalizeH="0" baseline="0" noProof="0" dirty="0">
                <a:ln>
                  <a:noFill/>
                </a:ln>
                <a:solidFill>
                  <a:prstClr val="white"/>
                </a:solidFill>
                <a:effectLst/>
                <a:uLnTx/>
                <a:uFillTx/>
                <a:latin typeface="Arial" charset="0"/>
                <a:ea typeface="+mn-ea"/>
                <a:cs typeface="Arial" charset="0"/>
              </a:rPr>
              <a:t>- VV AANNEMER</a:t>
            </a:r>
          </a:p>
        </p:txBody>
      </p:sp>
      <p:pic>
        <p:nvPicPr>
          <p:cNvPr id="111" name="Picture 110">
            <a:extLst>
              <a:ext uri="{FF2B5EF4-FFF2-40B4-BE49-F238E27FC236}">
                <a16:creationId xmlns:a16="http://schemas.microsoft.com/office/drawing/2014/main" id="{E4704BDE-B4D1-3322-89FC-FA411B31CCB4}"/>
              </a:ext>
            </a:extLst>
          </p:cNvPr>
          <p:cNvPicPr>
            <a:picLocks noChangeAspect="1"/>
          </p:cNvPicPr>
          <p:nvPr/>
        </p:nvPicPr>
        <p:blipFill>
          <a:blip r:embed="rId4"/>
          <a:stretch>
            <a:fillRect/>
          </a:stretch>
        </p:blipFill>
        <p:spPr>
          <a:xfrm>
            <a:off x="8036871" y="3136065"/>
            <a:ext cx="373568" cy="990135"/>
          </a:xfrm>
          <a:prstGeom prst="rect">
            <a:avLst/>
          </a:prstGeom>
          <a:ln w="19050">
            <a:solidFill>
              <a:srgbClr val="FF6200"/>
            </a:solidFill>
          </a:ln>
        </p:spPr>
      </p:pic>
      <p:sp>
        <p:nvSpPr>
          <p:cNvPr id="114" name="Rechthoek 41">
            <a:extLst>
              <a:ext uri="{FF2B5EF4-FFF2-40B4-BE49-F238E27FC236}">
                <a16:creationId xmlns:a16="http://schemas.microsoft.com/office/drawing/2014/main" id="{6D9A8DAE-3885-CE4A-CE67-93F9B70BD02B}"/>
              </a:ext>
            </a:extLst>
          </p:cNvPr>
          <p:cNvSpPr>
            <a:spLocks noChangeArrowheads="1"/>
          </p:cNvSpPr>
          <p:nvPr/>
        </p:nvSpPr>
        <p:spPr bwMode="auto">
          <a:xfrm>
            <a:off x="7503779" y="4154670"/>
            <a:ext cx="1370592" cy="331959"/>
          </a:xfrm>
          <a:prstGeom prst="rect">
            <a:avLst/>
          </a:prstGeom>
          <a:solidFill>
            <a:schemeClr val="accent3"/>
          </a:solidFill>
          <a:ln w="31750"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700" b="1" i="0" u="none" strike="noStrike" kern="1200" cap="none" spc="0" normalizeH="0" baseline="0" noProof="0" dirty="0">
                <a:ln>
                  <a:noFill/>
                </a:ln>
                <a:solidFill>
                  <a:prstClr val="white"/>
                </a:solidFill>
                <a:effectLst/>
                <a:uLnTx/>
                <a:uFillTx/>
                <a:latin typeface="Arial" charset="0"/>
                <a:ea typeface="+mn-ea"/>
                <a:cs typeface="Arial" charset="0"/>
              </a:rPr>
              <a:t>LEIDER VAN HET WERK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700" b="1" i="0" u="none" strike="noStrike" kern="1200" cap="none" spc="0" normalizeH="0" baseline="0" noProof="0" dirty="0">
                <a:ln>
                  <a:noFill/>
                </a:ln>
                <a:solidFill>
                  <a:prstClr val="white"/>
                </a:solidFill>
                <a:effectLst/>
                <a:uLnTx/>
                <a:uFillTx/>
                <a:latin typeface="Arial" charset="0"/>
                <a:ea typeface="+mn-ea"/>
                <a:cs typeface="Arial" charset="0"/>
              </a:rPr>
              <a:t>- VV AANNEMER</a:t>
            </a:r>
          </a:p>
        </p:txBody>
      </p:sp>
    </p:spTree>
    <p:extLst>
      <p:ext uri="{BB962C8B-B14F-4D97-AF65-F5344CB8AC3E}">
        <p14:creationId xmlns:p14="http://schemas.microsoft.com/office/powerpoint/2010/main" val="218496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8829F-8432-501F-2531-CD7AF64A00D8}"/>
              </a:ext>
            </a:extLst>
          </p:cNvPr>
          <p:cNvPicPr>
            <a:picLocks noChangeAspect="1"/>
          </p:cNvPicPr>
          <p:nvPr/>
        </p:nvPicPr>
        <p:blipFill>
          <a:blip r:embed="rId3"/>
          <a:stretch>
            <a:fillRect/>
          </a:stretch>
        </p:blipFill>
        <p:spPr>
          <a:xfrm>
            <a:off x="872786" y="5220326"/>
            <a:ext cx="6693747" cy="1042640"/>
          </a:xfrm>
          <a:prstGeom prst="rect">
            <a:avLst/>
          </a:prstGeom>
        </p:spPr>
      </p:pic>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26</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a:xfrm>
            <a:off x="644999" y="636189"/>
            <a:ext cx="10858859" cy="478554"/>
          </a:xfrm>
        </p:spPr>
        <p:txBody>
          <a:bodyPr/>
          <a:lstStyle/>
          <a:p>
            <a:r>
              <a:rPr lang="nl-BE" sz="2800" dirty="0"/>
              <a:t>Toepassing van de procedure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748981" y="1338632"/>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285431" y="1192582"/>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07631" y="1494906"/>
            <a:ext cx="1282700"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5. Controle van de aanvraag</a:t>
            </a: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107631" y="4210174"/>
            <a:ext cx="1298396" cy="704850"/>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0" algn="ctr" fontAlgn="base">
              <a:spcBef>
                <a:spcPct val="0"/>
              </a:spcBef>
              <a:spcAft>
                <a:spcPts val="300"/>
              </a:spcAft>
              <a:defRPr/>
            </a:pPr>
            <a:r>
              <a:rPr lang="nl-BE" altLang="en-US" sz="1200" b="1" dirty="0">
                <a:solidFill>
                  <a:srgbClr val="0070C0"/>
                </a:solidFill>
                <a:latin typeface="Calibri" panose="020F0502020204030204"/>
              </a:rPr>
              <a:t>6. Toepassing van de </a:t>
            </a:r>
            <a:r>
              <a:rPr lang="nl-BE" altLang="en-US" sz="1200" b="1" dirty="0" err="1">
                <a:solidFill>
                  <a:srgbClr val="0070C0"/>
                </a:solidFill>
                <a:latin typeface="Calibri" panose="020F0502020204030204"/>
              </a:rPr>
              <a:t>veiligheids-maatregelen</a:t>
            </a:r>
            <a:endParaRPr lang="nl-BE" altLang="en-US" sz="1200" b="1" dirty="0">
              <a:solidFill>
                <a:srgbClr val="0070C0"/>
              </a:solidFill>
              <a:latin typeface="Calibri" panose="020F0502020204030204"/>
            </a:endParaRP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553321" y="1192582"/>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nl-NL" sz="1400" dirty="0">
                <a:solidFill>
                  <a:schemeClr val="accent2"/>
                </a:solidFill>
                <a:cs typeface="Times New Roman" panose="02020603050405020304" pitchFamily="18" charset="0"/>
              </a:rPr>
              <a:t>De leider van het werk Infrabel controleert OF de informatie op de aanvraag overeenkomt met de informatie in zijn bezit (BNX en werkdocumenten). Als de aanvraag in overeenstemming is, valideert hij rubriek A door het daartoe bestemde vakje te ondertekenen.</a:t>
            </a:r>
            <a:endParaRPr lang="fr-FR" sz="1400" dirty="0">
              <a:solidFill>
                <a:schemeClr val="accent2"/>
              </a:solidFill>
              <a:cs typeface="Times New Roman" panose="02020603050405020304" pitchFamily="18" charset="0"/>
            </a:endParaRP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719148" y="4241704"/>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fontAlgn="base">
              <a:spcAft>
                <a:spcPct val="0"/>
              </a:spcAft>
              <a:defRPr/>
            </a:pPr>
            <a:r>
              <a:rPr lang="fr-FR" sz="1400" dirty="0">
                <a:solidFill>
                  <a:srgbClr val="213A53"/>
                </a:solidFill>
                <a:ea typeface="Calibri" panose="020F0502020204030204" pitchFamily="34" charset="0"/>
                <a:cs typeface="Times New Roman" panose="02020603050405020304" pitchFamily="18" charset="0"/>
              </a:rPr>
              <a:t>De </a:t>
            </a:r>
            <a:r>
              <a:rPr lang="fr-FR" sz="1400" dirty="0" err="1">
                <a:solidFill>
                  <a:srgbClr val="213A53"/>
                </a:solidFill>
                <a:ea typeface="Calibri" panose="020F0502020204030204" pitchFamily="34" charset="0"/>
                <a:cs typeface="Times New Roman" panose="02020603050405020304" pitchFamily="18" charset="0"/>
              </a:rPr>
              <a:t>leider</a:t>
            </a:r>
            <a:r>
              <a:rPr lang="fr-FR" sz="1400" dirty="0">
                <a:solidFill>
                  <a:srgbClr val="213A53"/>
                </a:solidFill>
                <a:ea typeface="Calibri" panose="020F0502020204030204" pitchFamily="34" charset="0"/>
                <a:cs typeface="Times New Roman" panose="02020603050405020304" pitchFamily="18" charset="0"/>
              </a:rPr>
              <a:t> van het </a:t>
            </a:r>
            <a:r>
              <a:rPr lang="fr-FR" sz="1400" dirty="0" err="1">
                <a:solidFill>
                  <a:srgbClr val="213A53"/>
                </a:solidFill>
                <a:ea typeface="Calibri" panose="020F0502020204030204" pitchFamily="34" charset="0"/>
                <a:cs typeface="Times New Roman" panose="02020603050405020304" pitchFamily="18" charset="0"/>
              </a:rPr>
              <a:t>werk</a:t>
            </a:r>
            <a:r>
              <a:rPr lang="fr-FR" sz="1400" dirty="0">
                <a:solidFill>
                  <a:srgbClr val="213A53"/>
                </a:solidFill>
                <a:ea typeface="Calibri" panose="020F0502020204030204" pitchFamily="34" charset="0"/>
                <a:cs typeface="Times New Roman" panose="02020603050405020304" pitchFamily="18" charset="0"/>
              </a:rPr>
              <a:t> </a:t>
            </a:r>
            <a:r>
              <a:rPr lang="fr-FR" sz="1400" dirty="0" err="1">
                <a:solidFill>
                  <a:srgbClr val="213A53"/>
                </a:solidFill>
                <a:ea typeface="Calibri" panose="020F0502020204030204" pitchFamily="34" charset="0"/>
                <a:cs typeface="Times New Roman" panose="02020603050405020304" pitchFamily="18" charset="0"/>
              </a:rPr>
              <a:t>Infrabel</a:t>
            </a:r>
            <a:r>
              <a:rPr lang="fr-FR" sz="1400" dirty="0">
                <a:solidFill>
                  <a:srgbClr val="213A53"/>
                </a:solidFill>
                <a:ea typeface="Calibri" panose="020F0502020204030204" pitchFamily="34" charset="0"/>
                <a:cs typeface="Times New Roman" panose="02020603050405020304" pitchFamily="18" charset="0"/>
              </a:rPr>
              <a:t> (VBUW): </a:t>
            </a:r>
          </a:p>
          <a:p>
            <a:pPr marL="285750" lvl="0" indent="-285750" algn="just" fontAlgn="base">
              <a:spcAft>
                <a:spcPct val="0"/>
              </a:spcAft>
              <a:buClr>
                <a:srgbClr val="02BCF0"/>
              </a:buClr>
              <a:buFont typeface="Arial" panose="020B0604020202020204" pitchFamily="34" charset="0"/>
              <a:buChar char="•"/>
              <a:defRPr/>
            </a:pPr>
            <a:r>
              <a:rPr lang="nl-NL" sz="1400" dirty="0">
                <a:solidFill>
                  <a:srgbClr val="213A53"/>
                </a:solidFill>
                <a:ea typeface="Calibri" panose="020F0502020204030204" pitchFamily="34" charset="0"/>
                <a:cs typeface="Times New Roman" panose="02020603050405020304" pitchFamily="18" charset="0"/>
              </a:rPr>
              <a:t>start de veiligheidsmaatregelen op (buitendienststelling van het (de) spoor (sporen)/ buitenspanningstelling van de bovenleiding)</a:t>
            </a:r>
            <a:r>
              <a:rPr lang="fr-FR" sz="1400" dirty="0">
                <a:solidFill>
                  <a:srgbClr val="213A53"/>
                </a:solidFill>
                <a:ea typeface="Calibri" panose="020F0502020204030204" pitchFamily="34" charset="0"/>
                <a:cs typeface="Times New Roman" panose="02020603050405020304" pitchFamily="18" charset="0"/>
              </a:rPr>
              <a:t>;</a:t>
            </a:r>
          </a:p>
          <a:p>
            <a:pPr marL="285750" lvl="0" indent="-285750" algn="just" fontAlgn="base">
              <a:spcAft>
                <a:spcPct val="0"/>
              </a:spcAft>
              <a:buClr>
                <a:srgbClr val="02BCF0"/>
              </a:buClr>
              <a:buFont typeface="Arial" panose="020B0604020202020204" pitchFamily="34" charset="0"/>
              <a:buChar char="•"/>
              <a:defRPr/>
            </a:pPr>
            <a:r>
              <a:rPr lang="nl-NL" sz="1400" dirty="0">
                <a:solidFill>
                  <a:srgbClr val="213A53"/>
                </a:solidFill>
                <a:ea typeface="Calibri" panose="020F0502020204030204" pitchFamily="34" charset="0"/>
                <a:cs typeface="Times New Roman" panose="02020603050405020304" pitchFamily="18" charset="0"/>
              </a:rPr>
              <a:t>zal nadat, de veiligheidsmaatregelen zijn toegepast, de rubrieken B (en C) van het formulier I-427 vervolledigen</a:t>
            </a:r>
            <a:r>
              <a:rPr lang="fr-FR" sz="1400" dirty="0">
                <a:solidFill>
                  <a:srgbClr val="213A53"/>
                </a:solidFill>
                <a:ea typeface="Calibri" panose="020F0502020204030204" pitchFamily="34" charset="0"/>
                <a:cs typeface="Times New Roman" panose="02020603050405020304" pitchFamily="18" charset="0"/>
              </a:rPr>
              <a:t>.</a:t>
            </a:r>
          </a:p>
        </p:txBody>
      </p:sp>
      <p:sp>
        <p:nvSpPr>
          <p:cNvPr id="26" name="Rectangle 25">
            <a:extLst>
              <a:ext uri="{FF2B5EF4-FFF2-40B4-BE49-F238E27FC236}">
                <a16:creationId xmlns:a16="http://schemas.microsoft.com/office/drawing/2014/main" id="{BA609A0A-5E07-4796-B711-B65FDAA2F02D}"/>
              </a:ext>
            </a:extLst>
          </p:cNvPr>
          <p:cNvSpPr/>
          <p:nvPr/>
        </p:nvSpPr>
        <p:spPr>
          <a:xfrm>
            <a:off x="924191" y="5442128"/>
            <a:ext cx="3507682" cy="777240"/>
          </a:xfrm>
          <a:prstGeom prst="rect">
            <a:avLst/>
          </a:prstGeom>
          <a:noFill/>
          <a:ln w="38100">
            <a:solidFill>
              <a:srgbClr val="33AFE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Rectangle 26">
            <a:extLst>
              <a:ext uri="{FF2B5EF4-FFF2-40B4-BE49-F238E27FC236}">
                <a16:creationId xmlns:a16="http://schemas.microsoft.com/office/drawing/2014/main" id="{D375DCDC-C63F-48F0-AEA7-BAB3DED1198D}"/>
              </a:ext>
            </a:extLst>
          </p:cNvPr>
          <p:cNvSpPr/>
          <p:nvPr/>
        </p:nvSpPr>
        <p:spPr>
          <a:xfrm>
            <a:off x="4431872" y="5421396"/>
            <a:ext cx="1485451" cy="77724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Rectangle 19"/>
          <p:cNvSpPr/>
          <p:nvPr/>
        </p:nvSpPr>
        <p:spPr>
          <a:xfrm>
            <a:off x="1755313" y="3377252"/>
            <a:ext cx="8899585" cy="738664"/>
          </a:xfrm>
          <a:prstGeom prst="rect">
            <a:avLst/>
          </a:prstGeom>
        </p:spPr>
        <p:txBody>
          <a:bodyPr wrap="square">
            <a:spAutoFit/>
          </a:bodyPr>
          <a:lstStyle/>
          <a:p>
            <a:pPr lvl="0" algn="just" fontAlgn="base">
              <a:spcBef>
                <a:spcPct val="0"/>
              </a:spcBef>
              <a:defRPr/>
            </a:pPr>
            <a:r>
              <a:rPr lang="nl-NL"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Geen enkele activiteit en geen enkele indringing in het spoor (personeel en/of materieel) is op dit moment toegelaten</a:t>
            </a:r>
            <a:r>
              <a:rPr lang="nl-NL" sz="1400" dirty="0">
                <a:solidFill>
                  <a:srgbClr val="000000"/>
                </a:solidFill>
                <a:latin typeface="Arial" charset="0"/>
                <a:cs typeface="Arial" charset="0"/>
              </a:rPr>
              <a:t>. </a:t>
            </a:r>
          </a:p>
          <a:p>
            <a:pPr lvl="0" algn="just" fontAlgn="base">
              <a:spcBef>
                <a:spcPct val="0"/>
              </a:spcBef>
              <a:defRPr/>
            </a:pPr>
            <a:r>
              <a:rPr lang="nl-NL" sz="1400" b="1" dirty="0">
                <a:solidFill>
                  <a:srgbClr val="FF6200"/>
                </a:solidFill>
                <a:latin typeface="Calibri" panose="020F0502020204030204" pitchFamily="34" charset="0"/>
                <a:ea typeface="Calibri" panose="020F0502020204030204" pitchFamily="34" charset="0"/>
                <a:cs typeface="Times New Roman" panose="02020603050405020304" pitchFamily="18" charset="0"/>
              </a:rPr>
              <a:t>Als de aanvraag niet in overeenstemming is, dan doorstreept hij de rubriek A en vraagt hij het indienen van een nieuwe conforme aanvraag.</a:t>
            </a:r>
            <a:endParaRPr lang="fr-BE" sz="1400" b="1" dirty="0">
              <a:solidFill>
                <a:srgbClr val="FF62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325D241-C3F2-6B96-B711-BC17BD4D8372}"/>
              </a:ext>
            </a:extLst>
          </p:cNvPr>
          <p:cNvPicPr>
            <a:picLocks noChangeAspect="1"/>
          </p:cNvPicPr>
          <p:nvPr/>
        </p:nvPicPr>
        <p:blipFill>
          <a:blip r:embed="rId4"/>
          <a:stretch>
            <a:fillRect/>
          </a:stretch>
        </p:blipFill>
        <p:spPr>
          <a:xfrm>
            <a:off x="9995341" y="1999182"/>
            <a:ext cx="1033348" cy="1278183"/>
          </a:xfrm>
          <a:prstGeom prst="rect">
            <a:avLst/>
          </a:prstGeom>
        </p:spPr>
      </p:pic>
      <p:pic>
        <p:nvPicPr>
          <p:cNvPr id="5" name="Picture 4">
            <a:extLst>
              <a:ext uri="{FF2B5EF4-FFF2-40B4-BE49-F238E27FC236}">
                <a16:creationId xmlns:a16="http://schemas.microsoft.com/office/drawing/2014/main" id="{71921BD0-124D-D33A-C068-AF495228EC8F}"/>
              </a:ext>
            </a:extLst>
          </p:cNvPr>
          <p:cNvPicPr>
            <a:picLocks noChangeAspect="1"/>
          </p:cNvPicPr>
          <p:nvPr/>
        </p:nvPicPr>
        <p:blipFill>
          <a:blip r:embed="rId5"/>
          <a:stretch>
            <a:fillRect/>
          </a:stretch>
        </p:blipFill>
        <p:spPr>
          <a:xfrm>
            <a:off x="3596175" y="1733934"/>
            <a:ext cx="6029285" cy="1565744"/>
          </a:xfrm>
          <a:prstGeom prst="rect">
            <a:avLst/>
          </a:prstGeom>
        </p:spPr>
      </p:pic>
      <p:sp>
        <p:nvSpPr>
          <p:cNvPr id="22" name="Rectangle 21">
            <a:extLst>
              <a:ext uri="{FF2B5EF4-FFF2-40B4-BE49-F238E27FC236}">
                <a16:creationId xmlns:a16="http://schemas.microsoft.com/office/drawing/2014/main" id="{1FBCD478-4F4B-45C6-9512-075A04DD9D13}"/>
              </a:ext>
            </a:extLst>
          </p:cNvPr>
          <p:cNvSpPr/>
          <p:nvPr/>
        </p:nvSpPr>
        <p:spPr>
          <a:xfrm>
            <a:off x="6789471" y="2380165"/>
            <a:ext cx="1295400" cy="9334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9" name="Picture 2">
            <a:extLst>
              <a:ext uri="{FF2B5EF4-FFF2-40B4-BE49-F238E27FC236}">
                <a16:creationId xmlns:a16="http://schemas.microsoft.com/office/drawing/2014/main" id="{F2177619-5E01-931F-795E-6E0DB5CA4C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495" t="56305" r="16187" b="27747"/>
          <a:stretch>
            <a:fillRect/>
          </a:stretch>
        </p:blipFill>
        <p:spPr bwMode="auto">
          <a:xfrm>
            <a:off x="5133725" y="5862795"/>
            <a:ext cx="6499031" cy="9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a:extLst>
              <a:ext uri="{FF2B5EF4-FFF2-40B4-BE49-F238E27FC236}">
                <a16:creationId xmlns:a16="http://schemas.microsoft.com/office/drawing/2014/main" id="{4B9AF192-55F8-4FE6-822D-5F354C7BFB89}"/>
              </a:ext>
            </a:extLst>
          </p:cNvPr>
          <p:cNvSpPr/>
          <p:nvPr/>
        </p:nvSpPr>
        <p:spPr>
          <a:xfrm>
            <a:off x="5213131" y="5897039"/>
            <a:ext cx="3479681"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Rectangle 28">
            <a:extLst>
              <a:ext uri="{FF2B5EF4-FFF2-40B4-BE49-F238E27FC236}">
                <a16:creationId xmlns:a16="http://schemas.microsoft.com/office/drawing/2014/main" id="{C1F2368D-BAAC-42C9-A211-E2F26FCB1161}"/>
              </a:ext>
            </a:extLst>
          </p:cNvPr>
          <p:cNvSpPr/>
          <p:nvPr/>
        </p:nvSpPr>
        <p:spPr>
          <a:xfrm>
            <a:off x="8703322" y="5896749"/>
            <a:ext cx="1455478" cy="857250"/>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10" name="Picture 9">
            <a:extLst>
              <a:ext uri="{FF2B5EF4-FFF2-40B4-BE49-F238E27FC236}">
                <a16:creationId xmlns:a16="http://schemas.microsoft.com/office/drawing/2014/main" id="{388D4C13-FA48-F11C-6966-9DCA396D3FE5}"/>
              </a:ext>
            </a:extLst>
          </p:cNvPr>
          <p:cNvPicPr>
            <a:picLocks noChangeAspect="1"/>
          </p:cNvPicPr>
          <p:nvPr/>
        </p:nvPicPr>
        <p:blipFill>
          <a:blip r:embed="rId4"/>
          <a:stretch>
            <a:fillRect/>
          </a:stretch>
        </p:blipFill>
        <p:spPr>
          <a:xfrm>
            <a:off x="10568976" y="4099212"/>
            <a:ext cx="1033348" cy="1278183"/>
          </a:xfrm>
          <a:prstGeom prst="rect">
            <a:avLst/>
          </a:prstGeom>
        </p:spPr>
      </p:pic>
    </p:spTree>
    <p:extLst>
      <p:ext uri="{BB962C8B-B14F-4D97-AF65-F5344CB8AC3E}">
        <p14:creationId xmlns:p14="http://schemas.microsoft.com/office/powerpoint/2010/main" val="5321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6" grpId="0" animBg="1"/>
      <p:bldP spid="27" grpId="0" animBg="1"/>
      <p:bldP spid="20" grpId="0"/>
      <p:bldP spid="22"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27</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Toepassing van de procedure</a:t>
            </a: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168097" y="1849296"/>
            <a:ext cx="1282700" cy="841352"/>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7. Bevestiging van de toepassing van de </a:t>
            </a:r>
            <a:r>
              <a:rPr kumimoji="0" lang="nl-BE" altLang="en-US" sz="1200" b="1" i="0" u="none" strike="noStrike" kern="1200" cap="none" spc="0" normalizeH="0" baseline="0" dirty="0" err="1">
                <a:ln>
                  <a:noFill/>
                </a:ln>
                <a:solidFill>
                  <a:srgbClr val="0070C0"/>
                </a:solidFill>
                <a:effectLst/>
                <a:uLnTx/>
                <a:uFillTx/>
                <a:latin typeface="Calibri" panose="020F0502020204030204"/>
                <a:ea typeface="+mn-ea"/>
                <a:cs typeface="Arial" panose="020B0604020202020204" pitchFamily="34" charset="0"/>
              </a:rPr>
              <a:t>veiligheids-maatregelen</a:t>
            </a:r>
            <a:endPar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endParaRP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601789" y="1786161"/>
            <a:ext cx="8988423" cy="70485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nl-NL" sz="1400" dirty="0">
                <a:solidFill>
                  <a:schemeClr val="accent2"/>
                </a:solidFill>
                <a:cs typeface="Times New Roman" panose="02020603050405020304" pitchFamily="18" charset="0"/>
              </a:rPr>
              <a:t>De vertegenwoordiger van de aannemer (leider van het werk Aannemer) neemt kennis van de uitgevoerde veiligheidsmaatregelen (buitendienststelling van het (de) spoor (sporen)/ buitenspanningstelling van de bovenleiding) door de rubrieken B en /of C van de I-427 te tekenen.  </a:t>
            </a:r>
            <a:endParaRPr lang="fr-FR" sz="1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325068" y="4611989"/>
            <a:ext cx="10121828" cy="1200329"/>
          </a:xfrm>
          <a:prstGeom prst="rect">
            <a:avLst/>
          </a:prstGeom>
        </p:spPr>
        <p:txBody>
          <a:bodyPr wrap="square">
            <a:spAutoFit/>
          </a:bodyPr>
          <a:lstStyle/>
          <a:p>
            <a:pPr lvl="0" algn="just" fontAlgn="base">
              <a:spcBef>
                <a:spcPct val="0"/>
              </a:spcBef>
              <a:defRPr/>
            </a:pPr>
            <a:r>
              <a:rPr lang="nl-NL" sz="1200" dirty="0">
                <a:solidFill>
                  <a:srgbClr val="213A53"/>
                </a:solidFill>
                <a:latin typeface="Calibri" panose="020F0502020204030204" pitchFamily="34" charset="0"/>
                <a:cs typeface="Times New Roman" panose="02020603050405020304" pitchFamily="18" charset="0"/>
              </a:rPr>
              <a:t>Het is pas </a:t>
            </a:r>
            <a:r>
              <a:rPr lang="nl-NL" sz="1200" u="sng" dirty="0">
                <a:solidFill>
                  <a:srgbClr val="213A53"/>
                </a:solidFill>
                <a:latin typeface="Calibri" panose="020F0502020204030204" pitchFamily="34" charset="0"/>
                <a:cs typeface="Times New Roman" panose="02020603050405020304" pitchFamily="18" charset="0"/>
              </a:rPr>
              <a:t>na ontvangst </a:t>
            </a:r>
            <a:r>
              <a:rPr lang="nl-NL" sz="1200" dirty="0">
                <a:solidFill>
                  <a:srgbClr val="213A53"/>
                </a:solidFill>
                <a:latin typeface="Calibri" panose="020F0502020204030204" pitchFamily="34" charset="0"/>
                <a:cs typeface="Times New Roman" panose="02020603050405020304" pitchFamily="18" charset="0"/>
              </a:rPr>
              <a:t>van het </a:t>
            </a:r>
            <a:r>
              <a:rPr lang="nl-NL" sz="1200" b="1" dirty="0">
                <a:solidFill>
                  <a:srgbClr val="213A53"/>
                </a:solidFill>
                <a:latin typeface="Calibri" panose="020F0502020204030204" pitchFamily="34" charset="0"/>
                <a:cs typeface="Times New Roman" panose="02020603050405020304" pitchFamily="18" charset="0"/>
              </a:rPr>
              <a:t>gele exemplaar van het formulier</a:t>
            </a:r>
            <a:r>
              <a:rPr lang="nl-NL" sz="1200" dirty="0">
                <a:solidFill>
                  <a:srgbClr val="213A53"/>
                </a:solidFill>
                <a:latin typeface="Calibri" panose="020F0502020204030204" pitchFamily="34" charset="0"/>
                <a:cs typeface="Times New Roman" panose="02020603050405020304" pitchFamily="18" charset="0"/>
              </a:rPr>
              <a:t>, met de rubrieken B en/of C naar behoren ingevuld, gedateerd en getekend door beide partijen, dat de aannemer of de dienstverlener (of hun afgevaardigde in hoedanigheid van leider van het werk) het (de) betrokken spoor (sporen) kan beschouwen als buiten dienst en/of de betrokken bovenleiding als buiten spanning. </a:t>
            </a:r>
          </a:p>
          <a:p>
            <a:pPr lvl="0" algn="just" fontAlgn="base">
              <a:spcBef>
                <a:spcPct val="0"/>
              </a:spcBef>
              <a:defRPr/>
            </a:pPr>
            <a:endParaRPr lang="nl-NL" sz="1200" dirty="0">
              <a:solidFill>
                <a:srgbClr val="213A53"/>
              </a:solidFill>
              <a:latin typeface="Calibri" panose="020F0502020204030204" pitchFamily="34" charset="0"/>
              <a:cs typeface="Times New Roman" panose="02020603050405020304" pitchFamily="18" charset="0"/>
            </a:endParaRPr>
          </a:p>
          <a:p>
            <a:pPr lvl="0" algn="just" fontAlgn="base">
              <a:spcBef>
                <a:spcPct val="0"/>
              </a:spcBef>
              <a:defRPr/>
            </a:pPr>
            <a:r>
              <a:rPr lang="nl-NL" sz="1200" dirty="0">
                <a:solidFill>
                  <a:srgbClr val="213A53"/>
                </a:solidFill>
                <a:latin typeface="Calibri" panose="020F0502020204030204" pitchFamily="34" charset="0"/>
                <a:cs typeface="Times New Roman" panose="02020603050405020304" pitchFamily="18" charset="0"/>
              </a:rPr>
              <a:t>De aannemer of dienstverlener (of hun afgevaardigde in hoedanigheid van leider van het werk</a:t>
            </a:r>
            <a:r>
              <a:rPr lang="nl-NL" sz="1200" b="1" dirty="0">
                <a:solidFill>
                  <a:srgbClr val="213A53"/>
                </a:solidFill>
                <a:latin typeface="Calibri" panose="020F0502020204030204" pitchFamily="34" charset="0"/>
                <a:cs typeface="Times New Roman" panose="02020603050405020304" pitchFamily="18" charset="0"/>
              </a:rPr>
              <a:t>) is verantwoordelijk voor de communicatie (overdracht) van de toelating van het werk</a:t>
            </a:r>
            <a:r>
              <a:rPr lang="nl-NL" sz="1200" dirty="0">
                <a:solidFill>
                  <a:srgbClr val="213A53"/>
                </a:solidFill>
                <a:latin typeface="Calibri" panose="020F0502020204030204" pitchFamily="34" charset="0"/>
                <a:cs typeface="Times New Roman" panose="02020603050405020304" pitchFamily="18" charset="0"/>
              </a:rPr>
              <a:t> door Infrabel </a:t>
            </a:r>
            <a:r>
              <a:rPr lang="nl-NL" sz="1200" u="sng" dirty="0">
                <a:solidFill>
                  <a:srgbClr val="213A53"/>
                </a:solidFill>
                <a:latin typeface="Calibri" panose="020F0502020204030204" pitchFamily="34" charset="0"/>
                <a:cs typeface="Times New Roman" panose="02020603050405020304" pitchFamily="18" charset="0"/>
              </a:rPr>
              <a:t>aan zijn personeel </a:t>
            </a:r>
            <a:r>
              <a:rPr lang="nl-NL" sz="1200" dirty="0">
                <a:solidFill>
                  <a:srgbClr val="213A53"/>
                </a:solidFill>
                <a:latin typeface="Calibri" panose="020F0502020204030204" pitchFamily="34" charset="0"/>
                <a:cs typeface="Times New Roman" panose="02020603050405020304" pitchFamily="18" charset="0"/>
              </a:rPr>
              <a:t>en </a:t>
            </a:r>
            <a:r>
              <a:rPr lang="nl-NL" sz="1200" u="sng" dirty="0">
                <a:solidFill>
                  <a:srgbClr val="213A53"/>
                </a:solidFill>
                <a:latin typeface="Calibri" panose="020F0502020204030204" pitchFamily="34" charset="0"/>
                <a:cs typeface="Times New Roman" panose="02020603050405020304" pitchFamily="18" charset="0"/>
              </a:rPr>
              <a:t>het personeel van eventuele onderaannemers.</a:t>
            </a:r>
          </a:p>
        </p:txBody>
      </p:sp>
      <p:pic>
        <p:nvPicPr>
          <p:cNvPr id="9" name="Image 8"/>
          <p:cNvPicPr>
            <a:picLocks noChangeAspect="1"/>
          </p:cNvPicPr>
          <p:nvPr/>
        </p:nvPicPr>
        <p:blipFill>
          <a:blip r:embed="rId3"/>
          <a:stretch>
            <a:fillRect/>
          </a:stretch>
        </p:blipFill>
        <p:spPr>
          <a:xfrm>
            <a:off x="8273719" y="5708829"/>
            <a:ext cx="758766" cy="1007437"/>
          </a:xfrm>
          <a:prstGeom prst="rect">
            <a:avLst/>
          </a:prstGeom>
        </p:spPr>
      </p:pic>
      <p:pic>
        <p:nvPicPr>
          <p:cNvPr id="10" name="Image 9"/>
          <p:cNvPicPr>
            <a:picLocks noChangeAspect="1"/>
          </p:cNvPicPr>
          <p:nvPr/>
        </p:nvPicPr>
        <p:blipFill>
          <a:blip r:embed="rId4"/>
          <a:stretch>
            <a:fillRect/>
          </a:stretch>
        </p:blipFill>
        <p:spPr>
          <a:xfrm>
            <a:off x="9165263" y="5659417"/>
            <a:ext cx="1083836" cy="1106260"/>
          </a:xfrm>
          <a:prstGeom prst="rect">
            <a:avLst/>
          </a:prstGeom>
        </p:spPr>
      </p:pic>
      <p:pic>
        <p:nvPicPr>
          <p:cNvPr id="4" name="Picture 3">
            <a:extLst>
              <a:ext uri="{FF2B5EF4-FFF2-40B4-BE49-F238E27FC236}">
                <a16:creationId xmlns:a16="http://schemas.microsoft.com/office/drawing/2014/main" id="{1DF820AA-FE2F-1AE7-1208-06FFA141017D}"/>
              </a:ext>
            </a:extLst>
          </p:cNvPr>
          <p:cNvPicPr>
            <a:picLocks noChangeAspect="1"/>
          </p:cNvPicPr>
          <p:nvPr/>
        </p:nvPicPr>
        <p:blipFill>
          <a:blip r:embed="rId5"/>
          <a:stretch>
            <a:fillRect/>
          </a:stretch>
        </p:blipFill>
        <p:spPr>
          <a:xfrm>
            <a:off x="9113292" y="710888"/>
            <a:ext cx="1421399" cy="939569"/>
          </a:xfrm>
          <a:prstGeom prst="rect">
            <a:avLst/>
          </a:prstGeom>
        </p:spPr>
      </p:pic>
      <p:pic>
        <p:nvPicPr>
          <p:cNvPr id="11" name="Picture 2">
            <a:extLst>
              <a:ext uri="{FF2B5EF4-FFF2-40B4-BE49-F238E27FC236}">
                <a16:creationId xmlns:a16="http://schemas.microsoft.com/office/drawing/2014/main" id="{9DBEED8F-019A-E91D-6003-3310BB278CA2}"/>
              </a:ext>
            </a:extLst>
          </p:cNvPr>
          <p:cNvPicPr>
            <a:picLocks noChangeAspect="1" noChangeArrowheads="1"/>
          </p:cNvPicPr>
          <p:nvPr/>
        </p:nvPicPr>
        <p:blipFill rotWithShape="1">
          <a:blip r:embed="rId6">
            <a:duotone>
              <a:prstClr val="black"/>
              <a:srgbClr val="FFFF99">
                <a:tint val="45000"/>
                <a:satMod val="400000"/>
              </a:srgbClr>
            </a:duotone>
            <a:extLst>
              <a:ext uri="{28A0092B-C50C-407E-A947-70E740481C1C}">
                <a14:useLocalDpi xmlns:a14="http://schemas.microsoft.com/office/drawing/2010/main" val="0"/>
              </a:ext>
            </a:extLst>
          </a:blip>
          <a:srcRect l="16495" t="56305" r="16187" b="27747"/>
          <a:stretch/>
        </p:blipFill>
        <p:spPr bwMode="auto">
          <a:xfrm>
            <a:off x="5489964" y="3060331"/>
            <a:ext cx="6499310" cy="96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5096627E-FA0A-9048-75BE-517235EEA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495" t="56305" r="16187" b="27747"/>
          <a:stretch>
            <a:fillRect/>
          </a:stretch>
        </p:blipFill>
        <p:spPr bwMode="auto">
          <a:xfrm>
            <a:off x="5337060" y="3244860"/>
            <a:ext cx="6499031" cy="9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3B45310D-9617-D1B2-4CAB-A9C1CE0505BE}"/>
              </a:ext>
            </a:extLst>
          </p:cNvPr>
          <p:cNvPicPr>
            <a:picLocks noChangeAspect="1"/>
          </p:cNvPicPr>
          <p:nvPr/>
        </p:nvPicPr>
        <p:blipFill>
          <a:blip r:embed="rId7"/>
          <a:stretch>
            <a:fillRect/>
          </a:stretch>
        </p:blipFill>
        <p:spPr>
          <a:xfrm>
            <a:off x="1087277" y="2612256"/>
            <a:ext cx="6693747" cy="1042640"/>
          </a:xfrm>
          <a:prstGeom prst="rect">
            <a:avLst/>
          </a:prstGeom>
        </p:spPr>
      </p:pic>
      <p:sp>
        <p:nvSpPr>
          <p:cNvPr id="19" name="Rectangle 18">
            <a:extLst>
              <a:ext uri="{FF2B5EF4-FFF2-40B4-BE49-F238E27FC236}">
                <a16:creationId xmlns:a16="http://schemas.microsoft.com/office/drawing/2014/main" id="{EE31AB60-1784-7612-B9C2-C9E2DCBDA589}"/>
              </a:ext>
            </a:extLst>
          </p:cNvPr>
          <p:cNvSpPr/>
          <p:nvPr/>
        </p:nvSpPr>
        <p:spPr>
          <a:xfrm>
            <a:off x="6085625" y="2818690"/>
            <a:ext cx="1441447" cy="791115"/>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 name="Flèche courbée vers le bas 4">
            <a:extLst>
              <a:ext uri="{FF2B5EF4-FFF2-40B4-BE49-F238E27FC236}">
                <a16:creationId xmlns:a16="http://schemas.microsoft.com/office/drawing/2014/main" id="{6D8B6778-5C4F-9CDF-2BBA-345DF0BEE57B}"/>
              </a:ext>
            </a:extLst>
          </p:cNvPr>
          <p:cNvSpPr/>
          <p:nvPr/>
        </p:nvSpPr>
        <p:spPr>
          <a:xfrm>
            <a:off x="7297270" y="2491012"/>
            <a:ext cx="3443934" cy="393621"/>
          </a:xfrm>
          <a:prstGeom prst="curvedDownArrow">
            <a:avLst>
              <a:gd name="adj1" fmla="val 20516"/>
              <a:gd name="adj2" fmla="val 66220"/>
              <a:gd name="adj3" fmla="val 3638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9FB3178-33F8-98F5-4AA7-CA5EB288485E}"/>
              </a:ext>
            </a:extLst>
          </p:cNvPr>
          <p:cNvPicPr>
            <a:picLocks noChangeAspect="1"/>
          </p:cNvPicPr>
          <p:nvPr/>
        </p:nvPicPr>
        <p:blipFill>
          <a:blip r:embed="rId8"/>
          <a:stretch>
            <a:fillRect/>
          </a:stretch>
        </p:blipFill>
        <p:spPr>
          <a:xfrm>
            <a:off x="10759677" y="1584986"/>
            <a:ext cx="1138673" cy="1365400"/>
          </a:xfrm>
          <a:prstGeom prst="rect">
            <a:avLst/>
          </a:prstGeom>
        </p:spPr>
      </p:pic>
      <p:sp>
        <p:nvSpPr>
          <p:cNvPr id="27" name="Rectangle 26">
            <a:extLst>
              <a:ext uri="{FF2B5EF4-FFF2-40B4-BE49-F238E27FC236}">
                <a16:creationId xmlns:a16="http://schemas.microsoft.com/office/drawing/2014/main" id="{CDC8E748-6352-F166-52E7-1D92A6CA169A}"/>
              </a:ext>
            </a:extLst>
          </p:cNvPr>
          <p:cNvSpPr/>
          <p:nvPr/>
        </p:nvSpPr>
        <p:spPr>
          <a:xfrm>
            <a:off x="10348332" y="3276195"/>
            <a:ext cx="1428523" cy="888787"/>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29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1"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A3ADA23-DE6A-31E0-8E16-E72C351706BF}"/>
              </a:ext>
            </a:extLst>
          </p:cNvPr>
          <p:cNvSpPr>
            <a:spLocks noGrp="1"/>
          </p:cNvSpPr>
          <p:nvPr>
            <p:ph type="sldNum" sz="quarter" idx="4"/>
          </p:nvPr>
        </p:nvSpPr>
        <p:spPr/>
        <p:txBody>
          <a:bodyPr/>
          <a:lstStyle/>
          <a:p>
            <a:fld id="{070B80B4-B953-6547-A044-6E303DFD4AF3}" type="slidenum">
              <a:rPr lang="nl-BE" smtClean="0"/>
              <a:pPr/>
              <a:t>28</a:t>
            </a:fld>
            <a:endParaRPr lang="nl-BE"/>
          </a:p>
        </p:txBody>
      </p:sp>
      <p:sp>
        <p:nvSpPr>
          <p:cNvPr id="3" name="Espace réservé du texte 2">
            <a:extLst>
              <a:ext uri="{FF2B5EF4-FFF2-40B4-BE49-F238E27FC236}">
                <a16:creationId xmlns:a16="http://schemas.microsoft.com/office/drawing/2014/main" id="{1679BF6C-EB80-BFF5-32DE-12B4CC4201C1}"/>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7F9D1D64-726B-C38F-69D3-5027019C28BC}"/>
              </a:ext>
            </a:extLst>
          </p:cNvPr>
          <p:cNvSpPr>
            <a:spLocks noGrp="1"/>
          </p:cNvSpPr>
          <p:nvPr>
            <p:ph type="body" sz="quarter" idx="20"/>
          </p:nvPr>
        </p:nvSpPr>
        <p:spPr/>
        <p:txBody>
          <a:bodyPr/>
          <a:lstStyle/>
          <a:p>
            <a:endParaRPr lang="fr-FR"/>
          </a:p>
        </p:txBody>
      </p:sp>
      <p:sp>
        <p:nvSpPr>
          <p:cNvPr id="5" name="Espace réservé du texte 4">
            <a:extLst>
              <a:ext uri="{FF2B5EF4-FFF2-40B4-BE49-F238E27FC236}">
                <a16:creationId xmlns:a16="http://schemas.microsoft.com/office/drawing/2014/main" id="{3A4A91DB-D7F9-3621-6BEA-14B00FF34236}"/>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mplément 5">
                <a:extLst>
                  <a:ext uri="{FF2B5EF4-FFF2-40B4-BE49-F238E27FC236}">
                    <a16:creationId xmlns:a16="http://schemas.microsoft.com/office/drawing/2014/main" id="{4F14584D-B912-D03E-01BC-A31C5C7ADBBF}"/>
                  </a:ext>
                </a:extLst>
              </p:cNvPr>
              <p:cNvGraphicFramePr>
                <a:graphicFrameLocks noGrp="1"/>
              </p:cNvGraphicFramePr>
              <p:nvPr>
                <p:extLst>
                  <p:ext uri="{D42A27DB-BD31-4B8C-83A1-F6EECF244321}">
                    <p14:modId xmlns:p14="http://schemas.microsoft.com/office/powerpoint/2010/main" val="32130637"/>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mplément 5">
                <a:extLst>
                  <a:ext uri="{FF2B5EF4-FFF2-40B4-BE49-F238E27FC236}">
                    <a16:creationId xmlns:a16="http://schemas.microsoft.com/office/drawing/2014/main" id="{4F14584D-B912-D03E-01BC-A31C5C7ADBBF}"/>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611481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29</a:t>
            </a:fld>
            <a:endParaRPr lang="nl-BE"/>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pic>
        <p:nvPicPr>
          <p:cNvPr id="3" name="Image 2">
            <a:extLst>
              <a:ext uri="{FF2B5EF4-FFF2-40B4-BE49-F238E27FC236}">
                <a16:creationId xmlns:a16="http://schemas.microsoft.com/office/drawing/2014/main" id="{73530AD5-ED16-B8D0-8AA6-AD1786A266C0}"/>
              </a:ext>
            </a:extLst>
          </p:cNvPr>
          <p:cNvPicPr>
            <a:picLocks noChangeAspect="1"/>
          </p:cNvPicPr>
          <p:nvPr/>
        </p:nvPicPr>
        <p:blipFill>
          <a:blip r:embed="rId3"/>
          <a:stretch>
            <a:fillRect/>
          </a:stretch>
        </p:blipFill>
        <p:spPr>
          <a:xfrm>
            <a:off x="5201531" y="154522"/>
            <a:ext cx="5153025" cy="6477000"/>
          </a:xfrm>
          <a:prstGeom prst="rect">
            <a:avLst/>
          </a:prstGeom>
        </p:spPr>
      </p:pic>
      <p:sp>
        <p:nvSpPr>
          <p:cNvPr id="2" name="Rectangle 1">
            <a:extLst>
              <a:ext uri="{FF2B5EF4-FFF2-40B4-BE49-F238E27FC236}">
                <a16:creationId xmlns:a16="http://schemas.microsoft.com/office/drawing/2014/main" id="{D38EE35A-124E-9410-169E-FA01DEE1BA9F}"/>
              </a:ext>
            </a:extLst>
          </p:cNvPr>
          <p:cNvSpPr/>
          <p:nvPr/>
        </p:nvSpPr>
        <p:spPr>
          <a:xfrm>
            <a:off x="496017" y="2477714"/>
            <a:ext cx="3876916" cy="13527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tx1"/>
                </a:solidFill>
              </a:rPr>
              <a:t>Voorbeeld</a:t>
            </a:r>
            <a:r>
              <a:rPr lang="fr-BE" dirty="0">
                <a:solidFill>
                  <a:schemeClr val="tx1"/>
                </a:solidFill>
              </a:rPr>
              <a:t> van </a:t>
            </a:r>
            <a:r>
              <a:rPr lang="fr-BE" dirty="0" err="1">
                <a:solidFill>
                  <a:schemeClr val="tx1"/>
                </a:solidFill>
              </a:rPr>
              <a:t>goede</a:t>
            </a:r>
            <a:r>
              <a:rPr lang="fr-BE" dirty="0">
                <a:solidFill>
                  <a:schemeClr val="tx1"/>
                </a:solidFill>
              </a:rPr>
              <a:t> </a:t>
            </a:r>
            <a:r>
              <a:rPr lang="fr-BE" dirty="0" err="1">
                <a:solidFill>
                  <a:schemeClr val="tx1"/>
                </a:solidFill>
              </a:rPr>
              <a:t>praktijk</a:t>
            </a:r>
            <a:r>
              <a:rPr lang="fr-BE" dirty="0">
                <a:solidFill>
                  <a:schemeClr val="tx1"/>
                </a:solidFill>
              </a:rPr>
              <a:t>: </a:t>
            </a:r>
            <a:r>
              <a:rPr lang="fr-BE" dirty="0" err="1">
                <a:solidFill>
                  <a:schemeClr val="tx1"/>
                </a:solidFill>
              </a:rPr>
              <a:t>intern</a:t>
            </a:r>
            <a:r>
              <a:rPr lang="fr-BE" dirty="0">
                <a:solidFill>
                  <a:schemeClr val="tx1"/>
                </a:solidFill>
              </a:rPr>
              <a:t> document </a:t>
            </a:r>
            <a:r>
              <a:rPr lang="fr-BE" dirty="0" err="1">
                <a:solidFill>
                  <a:schemeClr val="tx1"/>
                </a:solidFill>
              </a:rPr>
              <a:t>Equans</a:t>
            </a:r>
            <a:r>
              <a:rPr lang="fr-BE" dirty="0">
                <a:solidFill>
                  <a:schemeClr val="tx1"/>
                </a:solidFill>
              </a:rPr>
              <a:t> </a:t>
            </a:r>
            <a:r>
              <a:rPr lang="fr-BE" dirty="0" err="1">
                <a:solidFill>
                  <a:schemeClr val="tx1"/>
                </a:solidFill>
              </a:rPr>
              <a:t>voor</a:t>
            </a:r>
            <a:r>
              <a:rPr lang="fr-BE" dirty="0">
                <a:solidFill>
                  <a:schemeClr val="tx1"/>
                </a:solidFill>
              </a:rPr>
              <a:t> het </a:t>
            </a:r>
            <a:r>
              <a:rPr lang="fr-BE" dirty="0" err="1">
                <a:solidFill>
                  <a:schemeClr val="tx1"/>
                </a:solidFill>
              </a:rPr>
              <a:t>doorgeven</a:t>
            </a:r>
            <a:r>
              <a:rPr lang="fr-BE" dirty="0">
                <a:solidFill>
                  <a:schemeClr val="tx1"/>
                </a:solidFill>
              </a:rPr>
              <a:t> van de </a:t>
            </a:r>
            <a:r>
              <a:rPr lang="fr-BE" dirty="0" err="1">
                <a:solidFill>
                  <a:schemeClr val="tx1"/>
                </a:solidFill>
              </a:rPr>
              <a:t>informatie</a:t>
            </a:r>
            <a:r>
              <a:rPr lang="fr-BE" dirty="0">
                <a:solidFill>
                  <a:schemeClr val="tx1"/>
                </a:solidFill>
              </a:rPr>
              <a:t> van het I 427 </a:t>
            </a:r>
            <a:r>
              <a:rPr lang="fr-BE" dirty="0" err="1">
                <a:solidFill>
                  <a:schemeClr val="tx1"/>
                </a:solidFill>
              </a:rPr>
              <a:t>aan</a:t>
            </a:r>
            <a:r>
              <a:rPr lang="fr-BE" dirty="0">
                <a:solidFill>
                  <a:schemeClr val="tx1"/>
                </a:solidFill>
              </a:rPr>
              <a:t> de </a:t>
            </a:r>
            <a:r>
              <a:rPr lang="fr-BE" dirty="0" err="1">
                <a:solidFill>
                  <a:schemeClr val="tx1"/>
                </a:solidFill>
              </a:rPr>
              <a:t>onderaannemers</a:t>
            </a:r>
            <a:endParaRPr lang="en-GB" dirty="0">
              <a:solidFill>
                <a:schemeClr val="tx1"/>
              </a:solidFill>
            </a:endParaRPr>
          </a:p>
        </p:txBody>
      </p:sp>
    </p:spTree>
    <p:extLst>
      <p:ext uri="{BB962C8B-B14F-4D97-AF65-F5344CB8AC3E}">
        <p14:creationId xmlns:p14="http://schemas.microsoft.com/office/powerpoint/2010/main" val="50608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8085B3-A774-AD40-30A5-BFA8EF032414}"/>
              </a:ext>
            </a:extLst>
          </p:cNvPr>
          <p:cNvSpPr>
            <a:spLocks noGrp="1"/>
          </p:cNvSpPr>
          <p:nvPr>
            <p:ph type="sldNum" sz="quarter" idx="4"/>
          </p:nvPr>
        </p:nvSpPr>
        <p:spPr/>
        <p:txBody>
          <a:bodyPr/>
          <a:lstStyle/>
          <a:p>
            <a:fld id="{070B80B4-B953-6547-A044-6E303DFD4AF3}" type="slidenum">
              <a:rPr lang="nl-BE" smtClean="0"/>
              <a:pPr/>
              <a:t>3</a:t>
            </a:fld>
            <a:endParaRPr lang="nl-BE"/>
          </a:p>
        </p:txBody>
      </p:sp>
      <p:sp>
        <p:nvSpPr>
          <p:cNvPr id="3" name="Espace réservé du texte 2">
            <a:extLst>
              <a:ext uri="{FF2B5EF4-FFF2-40B4-BE49-F238E27FC236}">
                <a16:creationId xmlns:a16="http://schemas.microsoft.com/office/drawing/2014/main" id="{F46FF50D-DC01-609E-CAB2-C48AC1CB6EB6}"/>
              </a:ext>
            </a:extLst>
          </p:cNvPr>
          <p:cNvSpPr>
            <a:spLocks noGrp="1"/>
          </p:cNvSpPr>
          <p:nvPr>
            <p:ph type="body" sz="quarter" idx="22"/>
          </p:nvPr>
        </p:nvSpPr>
        <p:spPr/>
        <p:txBody>
          <a:bodyPr/>
          <a:lstStyle/>
          <a:p>
            <a:endParaRPr lang="fr-FR"/>
          </a:p>
        </p:txBody>
      </p:sp>
      <p:sp>
        <p:nvSpPr>
          <p:cNvPr id="4" name="Espace réservé du texte 3">
            <a:extLst>
              <a:ext uri="{FF2B5EF4-FFF2-40B4-BE49-F238E27FC236}">
                <a16:creationId xmlns:a16="http://schemas.microsoft.com/office/drawing/2014/main" id="{AA9DDF8C-E88C-6DB9-9BEB-D2872AEFA5AC}"/>
              </a:ext>
            </a:extLst>
          </p:cNvPr>
          <p:cNvSpPr>
            <a:spLocks noGrp="1"/>
          </p:cNvSpPr>
          <p:nvPr>
            <p:ph type="body" sz="quarter" idx="24"/>
          </p:nvPr>
        </p:nvSpPr>
        <p:spPr/>
        <p:txBody>
          <a:bodyPr/>
          <a:lstStyle/>
          <a:p>
            <a:endParaRPr lang="fr-FR"/>
          </a:p>
        </p:txBody>
      </p:sp>
      <p:sp>
        <p:nvSpPr>
          <p:cNvPr id="5" name="Espace réservé du texte 4">
            <a:extLst>
              <a:ext uri="{FF2B5EF4-FFF2-40B4-BE49-F238E27FC236}">
                <a16:creationId xmlns:a16="http://schemas.microsoft.com/office/drawing/2014/main" id="{B957AEA6-F74A-C85C-3754-BFECE72A063A}"/>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02C87387-F4FE-6820-2EDD-27574C2CD654}"/>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Complément 6">
                <a:extLst>
                  <a:ext uri="{FF2B5EF4-FFF2-40B4-BE49-F238E27FC236}">
                    <a16:creationId xmlns:a16="http://schemas.microsoft.com/office/drawing/2014/main" id="{F8AD50F9-AF04-FC6D-F676-AF7AF0B01B13}"/>
                  </a:ext>
                </a:extLst>
              </p:cNvPr>
              <p:cNvGraphicFramePr>
                <a:graphicFrameLocks noGrp="1"/>
              </p:cNvGraphicFramePr>
              <p:nvPr>
                <p:extLst>
                  <p:ext uri="{D42A27DB-BD31-4B8C-83A1-F6EECF244321}">
                    <p14:modId xmlns:p14="http://schemas.microsoft.com/office/powerpoint/2010/main" val="381141733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Complément 6">
                <a:extLst>
                  <a:ext uri="{FF2B5EF4-FFF2-40B4-BE49-F238E27FC236}">
                    <a16:creationId xmlns:a16="http://schemas.microsoft.com/office/drawing/2014/main" id="{F8AD50F9-AF04-FC6D-F676-AF7AF0B01B13}"/>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290890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30</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Toepassing van de procedure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dirty="0">
                <a:solidFill>
                  <a:srgbClr val="0070C0"/>
                </a:solidFill>
              </a:rPr>
              <a:t>t</a:t>
            </a:r>
            <a:endParaRPr lang="en-US" altLang="en-US" sz="1100" b="1" dirty="0">
              <a:solidFill>
                <a:srgbClr val="0070C0"/>
              </a:solidFill>
            </a:endParaRPr>
          </a:p>
        </p:txBody>
      </p:sp>
      <p:sp>
        <p:nvSpPr>
          <p:cNvPr id="16" name="Rounded Rectangle 26">
            <a:extLst>
              <a:ext uri="{FF2B5EF4-FFF2-40B4-BE49-F238E27FC236}">
                <a16:creationId xmlns:a16="http://schemas.microsoft.com/office/drawing/2014/main" id="{4A169512-C62A-4CB9-B689-8BD3D8949005}"/>
              </a:ext>
            </a:extLst>
          </p:cNvPr>
          <p:cNvSpPr>
            <a:spLocks noChangeAspect="1"/>
          </p:cNvSpPr>
          <p:nvPr/>
        </p:nvSpPr>
        <p:spPr bwMode="auto">
          <a:xfrm>
            <a:off x="85267" y="1854449"/>
            <a:ext cx="1443317" cy="116539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8. Informatie over het einde van de werken die een ‘buitenspanning’ vereisten</a:t>
            </a:r>
          </a:p>
        </p:txBody>
      </p:sp>
      <p:sp>
        <p:nvSpPr>
          <p:cNvPr id="19" name="Rounded Rectangle 12">
            <a:extLst>
              <a:ext uri="{FF2B5EF4-FFF2-40B4-BE49-F238E27FC236}">
                <a16:creationId xmlns:a16="http://schemas.microsoft.com/office/drawing/2014/main" id="{D3265153-9347-469E-862D-E511C2EDFF73}"/>
              </a:ext>
            </a:extLst>
          </p:cNvPr>
          <p:cNvSpPr txBox="1">
            <a:spLocks/>
          </p:cNvSpPr>
          <p:nvPr/>
        </p:nvSpPr>
        <p:spPr bwMode="auto">
          <a:xfrm>
            <a:off x="1528584" y="1417203"/>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marL="0" indent="0" algn="l" defTabSz="685800" rtl="0" eaLnBrk="1" latinLnBrk="0" hangingPunct="1">
              <a:lnSpc>
                <a:spcPct val="10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198835" indent="-171450" algn="l" defTabSz="685800" rtl="0" eaLnBrk="1" latinLnBrk="0" hangingPunct="1">
              <a:lnSpc>
                <a:spcPct val="100000"/>
              </a:lnSpc>
              <a:spcBef>
                <a:spcPts val="375"/>
              </a:spcBef>
              <a:buClr>
                <a:srgbClr val="00B0F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467916" indent="-171450" algn="l" defTabSz="685800" rtl="0" eaLnBrk="1" latinLnBrk="0" hangingPunct="1">
              <a:lnSpc>
                <a:spcPct val="100000"/>
              </a:lnSpc>
              <a:spcBef>
                <a:spcPts val="375"/>
              </a:spcBef>
              <a:buClr>
                <a:srgbClr val="00B0F0"/>
              </a:buClr>
              <a:buFont typeface="Calibri Light" panose="020F03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672704" indent="-171450" algn="l" defTabSz="685800" rtl="0" eaLnBrk="1" latinLnBrk="0" hangingPunct="1">
              <a:lnSpc>
                <a:spcPct val="100000"/>
              </a:lnSpc>
              <a:spcBef>
                <a:spcPts val="375"/>
              </a:spcBef>
              <a:buClr>
                <a:srgbClr val="00B0F0"/>
              </a:buClr>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ts val="750"/>
              </a:spcBef>
              <a:spcAft>
                <a:spcPct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213A53"/>
                </a:solidFill>
                <a:effectLst/>
                <a:uLnTx/>
                <a:uFillTx/>
                <a:latin typeface="Calibri" panose="020F0502020204030204" pitchFamily="34" charset="0"/>
                <a:ea typeface="+mn-ea"/>
                <a:cs typeface="Times New Roman" panose="02020603050405020304" pitchFamily="18" charset="0"/>
              </a:rPr>
              <a:t>Vanaf het moment dat de aannemer of de dienstverlener de werken, die een </a:t>
            </a:r>
            <a:r>
              <a:rPr kumimoji="0" lang="nl-NL" sz="1400" b="1" i="0" u="none" strike="noStrike" kern="1200" cap="none" spc="0" normalizeH="0" baseline="0" noProof="0" dirty="0">
                <a:ln>
                  <a:noFill/>
                </a:ln>
                <a:solidFill>
                  <a:srgbClr val="025DA4"/>
                </a:solidFill>
                <a:effectLst/>
                <a:uLnTx/>
                <a:uFillTx/>
                <a:latin typeface="Calibri" panose="020F0502020204030204" pitchFamily="34" charset="0"/>
                <a:ea typeface="+mn-ea"/>
                <a:cs typeface="Times New Roman" panose="02020603050405020304" pitchFamily="18" charset="0"/>
              </a:rPr>
              <a:t>buitenspanningstelling van de bovenleiding vereisten</a:t>
            </a:r>
            <a:r>
              <a:rPr kumimoji="0" lang="nl-NL" sz="1400" b="0" i="0" u="none" strike="noStrike" kern="1200" cap="none" spc="0" normalizeH="0" baseline="0" noProof="0" dirty="0">
                <a:ln>
                  <a:noFill/>
                </a:ln>
                <a:solidFill>
                  <a:srgbClr val="213A53"/>
                </a:solidFill>
                <a:effectLst/>
                <a:uLnTx/>
                <a:uFillTx/>
                <a:latin typeface="Calibri" panose="020F0502020204030204" pitchFamily="34" charset="0"/>
                <a:ea typeface="+mn-ea"/>
                <a:cs typeface="Times New Roman" panose="02020603050405020304" pitchFamily="18" charset="0"/>
              </a:rPr>
              <a:t>, heeft beëindigd, zal de leider van het werk Aannemer (afgevaardigde van de aannemer of dienstverlener) de leider van het werk Infrabel VBUW hiervan op de hoogte stellen. Hiervoor wordt de rubriek D van de I_427 ingevuld en getekend door beide partijen. Vanaf dit moment, moet de aannemer of de dienstverlener (of hun afgevaardigde in hoedanigheid van leider van het werk) de betrokken bovenleiding(en) beschouwen als onder spanning. De leider van het werk Infrabel VBUW zal, na het tekenen van de rubriek D, de veiligheidsmaatregelen stopzetten. </a:t>
            </a:r>
          </a:p>
        </p:txBody>
      </p:sp>
      <p:sp>
        <p:nvSpPr>
          <p:cNvPr id="4" name="Rectangle 3"/>
          <p:cNvSpPr/>
          <p:nvPr/>
        </p:nvSpPr>
        <p:spPr>
          <a:xfrm>
            <a:off x="1065034" y="4314138"/>
            <a:ext cx="10937404" cy="461665"/>
          </a:xfrm>
          <a:prstGeom prst="rect">
            <a:avLst/>
          </a:prstGeom>
        </p:spPr>
        <p:txBody>
          <a:bodyPr wrap="square">
            <a:spAutoFit/>
          </a:bodyPr>
          <a:lstStyle/>
          <a:p>
            <a:pPr lvl="0" fontAlgn="base">
              <a:spcBef>
                <a:spcPct val="0"/>
              </a:spcBef>
              <a:spcAft>
                <a:spcPct val="0"/>
              </a:spcAft>
              <a:defRPr/>
            </a:pPr>
            <a:r>
              <a:rPr lang="nl-NL" sz="1200" dirty="0">
                <a:solidFill>
                  <a:srgbClr val="213A53"/>
                </a:solidFill>
                <a:cs typeface="Arial" charset="0"/>
              </a:rPr>
              <a:t>De aannemer of de dienstverlener (of hun afgevaardigde in hoedanigheid van de leider van het werk) is </a:t>
            </a:r>
            <a:r>
              <a:rPr lang="nl-NL" sz="1200" b="1" dirty="0">
                <a:solidFill>
                  <a:srgbClr val="213A53"/>
                </a:solidFill>
                <a:cs typeface="Arial" charset="0"/>
              </a:rPr>
              <a:t>verantwoordelijk voor het effectief beëindigen van de werken die de buitenspanningstelling van de bovenleiding vereisten</a:t>
            </a:r>
            <a:r>
              <a:rPr lang="nl-NL" sz="1200" dirty="0">
                <a:solidFill>
                  <a:srgbClr val="213A53"/>
                </a:solidFill>
                <a:cs typeface="Arial" charset="0"/>
              </a:rPr>
              <a:t>, uitgevoerd </a:t>
            </a:r>
            <a:r>
              <a:rPr lang="nl-NL" sz="1200" u="sng" dirty="0">
                <a:solidFill>
                  <a:srgbClr val="213A53"/>
                </a:solidFill>
                <a:cs typeface="Arial" charset="0"/>
              </a:rPr>
              <a:t>door zijn personeel of door personeel van eventuele onderaannemers</a:t>
            </a:r>
            <a:r>
              <a:rPr lang="nl-NL" sz="1200" dirty="0">
                <a:solidFill>
                  <a:srgbClr val="213A53"/>
                </a:solidFill>
                <a:cs typeface="Arial" charset="0"/>
              </a:rPr>
              <a:t>.</a:t>
            </a:r>
            <a:endParaRPr lang="fr-BE" sz="1200" dirty="0">
              <a:solidFill>
                <a:srgbClr val="213A53"/>
              </a:solidFill>
              <a:cs typeface="Arial" charset="0"/>
            </a:endParaRPr>
          </a:p>
        </p:txBody>
      </p:sp>
      <p:pic>
        <p:nvPicPr>
          <p:cNvPr id="5" name="Image 4"/>
          <p:cNvPicPr>
            <a:picLocks noChangeAspect="1"/>
          </p:cNvPicPr>
          <p:nvPr/>
        </p:nvPicPr>
        <p:blipFill>
          <a:blip r:embed="rId3"/>
          <a:stretch>
            <a:fillRect/>
          </a:stretch>
        </p:blipFill>
        <p:spPr>
          <a:xfrm>
            <a:off x="1712259" y="4976676"/>
            <a:ext cx="3218861" cy="1516201"/>
          </a:xfrm>
          <a:prstGeom prst="rect">
            <a:avLst/>
          </a:prstGeom>
        </p:spPr>
      </p:pic>
      <p:pic>
        <p:nvPicPr>
          <p:cNvPr id="7" name="Image 6"/>
          <p:cNvPicPr>
            <a:picLocks noChangeAspect="1"/>
          </p:cNvPicPr>
          <p:nvPr/>
        </p:nvPicPr>
        <p:blipFill>
          <a:blip r:embed="rId4"/>
          <a:stretch>
            <a:fillRect/>
          </a:stretch>
        </p:blipFill>
        <p:spPr>
          <a:xfrm>
            <a:off x="5161870" y="4935073"/>
            <a:ext cx="2434070" cy="1557804"/>
          </a:xfrm>
          <a:prstGeom prst="rect">
            <a:avLst/>
          </a:prstGeom>
        </p:spPr>
      </p:pic>
      <p:pic>
        <p:nvPicPr>
          <p:cNvPr id="9" name="Image 8"/>
          <p:cNvPicPr>
            <a:picLocks noChangeAspect="1"/>
          </p:cNvPicPr>
          <p:nvPr/>
        </p:nvPicPr>
        <p:blipFill>
          <a:blip r:embed="rId5"/>
          <a:stretch>
            <a:fillRect/>
          </a:stretch>
        </p:blipFill>
        <p:spPr>
          <a:xfrm>
            <a:off x="7718721" y="4896788"/>
            <a:ext cx="3129642" cy="1731147"/>
          </a:xfrm>
          <a:prstGeom prst="rect">
            <a:avLst/>
          </a:prstGeom>
        </p:spPr>
      </p:pic>
      <p:pic>
        <p:nvPicPr>
          <p:cNvPr id="2" name="Picture 1">
            <a:extLst>
              <a:ext uri="{FF2B5EF4-FFF2-40B4-BE49-F238E27FC236}">
                <a16:creationId xmlns:a16="http://schemas.microsoft.com/office/drawing/2014/main" id="{8B4785F8-16DA-EC5F-ACD8-2330EE4A2350}"/>
              </a:ext>
            </a:extLst>
          </p:cNvPr>
          <p:cNvPicPr>
            <a:picLocks noChangeAspect="1"/>
          </p:cNvPicPr>
          <p:nvPr/>
        </p:nvPicPr>
        <p:blipFill>
          <a:blip r:embed="rId6"/>
          <a:stretch>
            <a:fillRect/>
          </a:stretch>
        </p:blipFill>
        <p:spPr>
          <a:xfrm>
            <a:off x="1657815" y="3037581"/>
            <a:ext cx="1033348" cy="1278183"/>
          </a:xfrm>
          <a:prstGeom prst="rect">
            <a:avLst/>
          </a:prstGeom>
        </p:spPr>
      </p:pic>
      <p:pic>
        <p:nvPicPr>
          <p:cNvPr id="10" name="Picture 9">
            <a:extLst>
              <a:ext uri="{FF2B5EF4-FFF2-40B4-BE49-F238E27FC236}">
                <a16:creationId xmlns:a16="http://schemas.microsoft.com/office/drawing/2014/main" id="{E02AF7D9-6449-08E1-490E-29F6EC4892AB}"/>
              </a:ext>
            </a:extLst>
          </p:cNvPr>
          <p:cNvPicPr>
            <a:picLocks noChangeAspect="1"/>
          </p:cNvPicPr>
          <p:nvPr/>
        </p:nvPicPr>
        <p:blipFill>
          <a:blip r:embed="rId7"/>
          <a:stretch>
            <a:fillRect/>
          </a:stretch>
        </p:blipFill>
        <p:spPr>
          <a:xfrm>
            <a:off x="9655706" y="2923133"/>
            <a:ext cx="1138673" cy="1365400"/>
          </a:xfrm>
          <a:prstGeom prst="rect">
            <a:avLst/>
          </a:prstGeom>
        </p:spPr>
      </p:pic>
      <p:pic>
        <p:nvPicPr>
          <p:cNvPr id="12" name="Picture 11">
            <a:extLst>
              <a:ext uri="{FF2B5EF4-FFF2-40B4-BE49-F238E27FC236}">
                <a16:creationId xmlns:a16="http://schemas.microsoft.com/office/drawing/2014/main" id="{17449A17-DA72-2910-F646-06D7FF5A4E68}"/>
              </a:ext>
            </a:extLst>
          </p:cNvPr>
          <p:cNvPicPr>
            <a:picLocks noChangeAspect="1"/>
          </p:cNvPicPr>
          <p:nvPr/>
        </p:nvPicPr>
        <p:blipFill>
          <a:blip r:embed="rId8"/>
          <a:stretch>
            <a:fillRect/>
          </a:stretch>
        </p:blipFill>
        <p:spPr>
          <a:xfrm>
            <a:off x="2359411" y="3112424"/>
            <a:ext cx="7164249" cy="764564"/>
          </a:xfrm>
          <a:prstGeom prst="rect">
            <a:avLst/>
          </a:prstGeom>
        </p:spPr>
      </p:pic>
      <p:sp>
        <p:nvSpPr>
          <p:cNvPr id="15" name="Rectangle 14">
            <a:extLst>
              <a:ext uri="{FF2B5EF4-FFF2-40B4-BE49-F238E27FC236}">
                <a16:creationId xmlns:a16="http://schemas.microsoft.com/office/drawing/2014/main" id="{D7FD8E0C-469A-7F3A-4233-83CD08B66397}"/>
              </a:ext>
            </a:extLst>
          </p:cNvPr>
          <p:cNvSpPr/>
          <p:nvPr/>
        </p:nvSpPr>
        <p:spPr>
          <a:xfrm>
            <a:off x="7865753" y="3278459"/>
            <a:ext cx="1501271" cy="594056"/>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6D5E377B-5853-B31A-114F-B0EFCF888F91}"/>
              </a:ext>
            </a:extLst>
          </p:cNvPr>
          <p:cNvSpPr/>
          <p:nvPr/>
        </p:nvSpPr>
        <p:spPr>
          <a:xfrm>
            <a:off x="6289288" y="3276930"/>
            <a:ext cx="1483111" cy="603694"/>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61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31</a:t>
            </a:fld>
            <a:endParaRPr lang="nl-BE"/>
          </a:p>
        </p:txBody>
      </p:sp>
      <p:sp>
        <p:nvSpPr>
          <p:cNvPr id="24" name="Espace réservé du texte 3">
            <a:extLst>
              <a:ext uri="{FF2B5EF4-FFF2-40B4-BE49-F238E27FC236}">
                <a16:creationId xmlns:a16="http://schemas.microsoft.com/office/drawing/2014/main" id="{BBE90477-14CF-4132-90EC-705F1F42F051}"/>
              </a:ext>
            </a:extLst>
          </p:cNvPr>
          <p:cNvSpPr>
            <a:spLocks noGrp="1"/>
          </p:cNvSpPr>
          <p:nvPr>
            <p:ph type="body" sz="quarter" idx="17"/>
          </p:nvPr>
        </p:nvSpPr>
        <p:spPr/>
        <p:txBody>
          <a:bodyPr/>
          <a:lstStyle/>
          <a:p>
            <a:r>
              <a:rPr lang="nl-BE" sz="2800" dirty="0"/>
              <a:t>Toepassing van de procedure</a:t>
            </a:r>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cxnSp>
        <p:nvCxnSpPr>
          <p:cNvPr id="13" name="Straight Arrow Connector 24">
            <a:extLst>
              <a:ext uri="{FF2B5EF4-FFF2-40B4-BE49-F238E27FC236}">
                <a16:creationId xmlns:a16="http://schemas.microsoft.com/office/drawing/2014/main" id="{ADD01326-FA41-4E95-A87C-7005D8A051A1}"/>
              </a:ext>
            </a:extLst>
          </p:cNvPr>
          <p:cNvCxnSpPr>
            <a:cxnSpLocks noChangeShapeType="1"/>
          </p:cNvCxnSpPr>
          <p:nvPr/>
        </p:nvCxnSpPr>
        <p:spPr bwMode="auto">
          <a:xfrm>
            <a:off x="809447" y="1668608"/>
            <a:ext cx="0" cy="4967287"/>
          </a:xfrm>
          <a:prstGeom prst="straightConnector1">
            <a:avLst/>
          </a:prstGeom>
          <a:noFill/>
          <a:ln w="22225" algn="ctr">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14" name="Rectangle 25">
            <a:extLst>
              <a:ext uri="{FF2B5EF4-FFF2-40B4-BE49-F238E27FC236}">
                <a16:creationId xmlns:a16="http://schemas.microsoft.com/office/drawing/2014/main" id="{8CC40DF4-AA98-4729-92AE-6827DE135D28}"/>
              </a:ext>
            </a:extLst>
          </p:cNvPr>
          <p:cNvSpPr>
            <a:spLocks noChangeArrowheads="1"/>
          </p:cNvSpPr>
          <p:nvPr/>
        </p:nvSpPr>
        <p:spPr bwMode="auto">
          <a:xfrm>
            <a:off x="345897" y="1522558"/>
            <a:ext cx="719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Aft>
                <a:spcPct val="0"/>
              </a:spcAft>
            </a:pPr>
            <a:r>
              <a:rPr lang="en-US" altLang="en-US" sz="1600" b="1">
                <a:solidFill>
                  <a:srgbClr val="0070C0"/>
                </a:solidFill>
              </a:rPr>
              <a:t>t</a:t>
            </a:r>
            <a:endParaRPr lang="en-US" altLang="en-US" sz="1100" b="1">
              <a:solidFill>
                <a:srgbClr val="0070C0"/>
              </a:solidFill>
            </a:endParaRPr>
          </a:p>
        </p:txBody>
      </p:sp>
      <p:sp>
        <p:nvSpPr>
          <p:cNvPr id="15" name="Rounded Rectangle 26">
            <a:extLst>
              <a:ext uri="{FF2B5EF4-FFF2-40B4-BE49-F238E27FC236}">
                <a16:creationId xmlns:a16="http://schemas.microsoft.com/office/drawing/2014/main" id="{1083EF4A-5F6B-4CF5-98A9-91CAC43EC2E4}"/>
              </a:ext>
            </a:extLst>
          </p:cNvPr>
          <p:cNvSpPr>
            <a:spLocks noChangeAspect="1"/>
          </p:cNvSpPr>
          <p:nvPr/>
        </p:nvSpPr>
        <p:spPr bwMode="auto">
          <a:xfrm>
            <a:off x="66298" y="1920113"/>
            <a:ext cx="1486298" cy="1066188"/>
          </a:xfrm>
          <a:prstGeom prst="roundRect">
            <a:avLst>
              <a:gd name="adj" fmla="val 16667"/>
            </a:avLst>
          </a:prstGeom>
          <a:solidFill>
            <a:schemeClr val="bg1"/>
          </a:solidFill>
          <a:ln w="19050" algn="ctr">
            <a:solidFill>
              <a:srgbClr val="0070C0"/>
            </a:solidFill>
            <a:round/>
            <a:headEnd/>
            <a:tailEnd/>
          </a:ln>
        </p:spPr>
        <p:txBody>
          <a:bodyPr lIns="0" rIns="0" anchor="ctr"/>
          <a:lstStyle>
            <a:lvl1pPr>
              <a:spcAft>
                <a:spcPts val="600"/>
              </a:spcAft>
              <a:defRPr sz="2000">
                <a:solidFill>
                  <a:schemeClr val="tx1"/>
                </a:solidFill>
                <a:latin typeface="Arial" panose="020B0604020202020204" pitchFamily="34" charset="0"/>
                <a:cs typeface="Arial" panose="020B0604020202020204" pitchFamily="34" charset="0"/>
              </a:defRPr>
            </a:lvl1pPr>
            <a:lvl2pPr marL="177800" indent="-177800">
              <a:spcAft>
                <a:spcPts val="600"/>
              </a:spcAft>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541338" indent="-363538">
              <a:spcAft>
                <a:spcPts val="600"/>
              </a:spcAft>
              <a:buFont typeface="Wingdings" panose="05000000000000000000" pitchFamily="2" charset="2"/>
              <a:buChar char="à"/>
              <a:defRPr sz="2000">
                <a:solidFill>
                  <a:schemeClr val="tx1"/>
                </a:solidFill>
                <a:latin typeface="Arial" panose="020B0604020202020204" pitchFamily="34" charset="0"/>
                <a:cs typeface="Arial" panose="020B0604020202020204" pitchFamily="34" charset="0"/>
              </a:defRPr>
            </a:lvl3pPr>
            <a:lvl4pPr marL="715963"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895350" indent="-177800">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13525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18097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22669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2724150" indent="-177800" eaLnBrk="0" fontAlgn="base" hangingPunct="0">
              <a:spcBef>
                <a:spcPct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nl-BE" altLang="en-US" sz="1200" b="1" i="0" u="none" strike="noStrike" kern="1200" cap="none" spc="0" normalizeH="0" baseline="0" dirty="0">
                <a:ln>
                  <a:noFill/>
                </a:ln>
                <a:solidFill>
                  <a:srgbClr val="0070C0"/>
                </a:solidFill>
                <a:effectLst/>
                <a:uLnTx/>
                <a:uFillTx/>
                <a:latin typeface="Calibri" panose="020F0502020204030204"/>
                <a:ea typeface="+mn-ea"/>
                <a:cs typeface="Arial" panose="020B0604020202020204" pitchFamily="34" charset="0"/>
              </a:rPr>
              <a:t>9. Informatie over het einde van de werken die een ‘buitendienst- stelling’ vereisten</a:t>
            </a:r>
          </a:p>
        </p:txBody>
      </p:sp>
      <p:sp>
        <p:nvSpPr>
          <p:cNvPr id="17" name="Rounded Rectangle 12">
            <a:extLst>
              <a:ext uri="{FF2B5EF4-FFF2-40B4-BE49-F238E27FC236}">
                <a16:creationId xmlns:a16="http://schemas.microsoft.com/office/drawing/2014/main" id="{947B6ECD-5013-48FE-9562-431757187442}"/>
              </a:ext>
            </a:extLst>
          </p:cNvPr>
          <p:cNvSpPr>
            <a:spLocks noGrp="1"/>
          </p:cNvSpPr>
          <p:nvPr>
            <p:ph type="body" sz="quarter" idx="20"/>
          </p:nvPr>
        </p:nvSpPr>
        <p:spPr bwMode="auto">
          <a:xfrm>
            <a:off x="1701366" y="1390464"/>
            <a:ext cx="8988423" cy="1602644"/>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nl-NL" sz="1400" dirty="0">
                <a:solidFill>
                  <a:schemeClr val="accent2"/>
                </a:solidFill>
                <a:cs typeface="Times New Roman" panose="02020603050405020304" pitchFamily="18" charset="0"/>
              </a:rPr>
              <a:t>Vanaf dat de aannemer of de dienstverlener de werken, die de </a:t>
            </a:r>
            <a:r>
              <a:rPr lang="nl-NL" sz="1400" b="1" dirty="0">
                <a:solidFill>
                  <a:schemeClr val="accent1"/>
                </a:solidFill>
                <a:cs typeface="Times New Roman" panose="02020603050405020304" pitchFamily="18" charset="0"/>
              </a:rPr>
              <a:t>buitendienststelling van het spoor </a:t>
            </a:r>
            <a:r>
              <a:rPr lang="nl-NL" sz="1400" dirty="0">
                <a:solidFill>
                  <a:schemeClr val="accent2"/>
                </a:solidFill>
                <a:cs typeface="Times New Roman" panose="02020603050405020304" pitchFamily="18" charset="0"/>
              </a:rPr>
              <a:t>vereisten, heeft beëindigd en </a:t>
            </a:r>
            <a:r>
              <a:rPr lang="nl-NL" sz="1400" u="sng" dirty="0">
                <a:solidFill>
                  <a:schemeClr val="accent2"/>
                </a:solidFill>
                <a:cs typeface="Times New Roman" panose="02020603050405020304" pitchFamily="18" charset="0"/>
              </a:rPr>
              <a:t>elke mogelijke indringing </a:t>
            </a:r>
            <a:r>
              <a:rPr lang="nl-NL" sz="1400" dirty="0">
                <a:solidFill>
                  <a:schemeClr val="accent2"/>
                </a:solidFill>
                <a:cs typeface="Times New Roman" panose="02020603050405020304" pitchFamily="18" charset="0"/>
              </a:rPr>
              <a:t>in de gevarenzone van dat spoor met betrekking tot zijn werken heeft </a:t>
            </a:r>
            <a:r>
              <a:rPr lang="nl-NL" sz="1400" u="sng" dirty="0">
                <a:solidFill>
                  <a:schemeClr val="accent2"/>
                </a:solidFill>
                <a:cs typeface="Times New Roman" panose="02020603050405020304" pitchFamily="18" charset="0"/>
              </a:rPr>
              <a:t>verwijderd</a:t>
            </a:r>
            <a:r>
              <a:rPr lang="nl-NL" sz="1400" dirty="0">
                <a:solidFill>
                  <a:schemeClr val="accent2"/>
                </a:solidFill>
                <a:cs typeface="Times New Roman" panose="02020603050405020304" pitchFamily="18" charset="0"/>
              </a:rPr>
              <a:t>, zal de leider van het werk Aannemer (afgevaardigde van de aannemer of de dienstverlener) de leider van het werk Infrabel hierover inlichten. Daartoe wordt de rubriek E van het formulier I_427 ingevuld en ondertekend door beide partijen. Vanaf dat moment, zal de aannemer of de dienstverlener (of hun afgevaardigde in hoedanigheid van leider van het werk Aannemer) het betrokken spoor beschouwen als terug in dienst gesteld. De leider van het werk Infrabel zal, nadat hij de rubriek E van het formulier I_427 heeft ondertekend, de veiligheidsmaatregelen stopzetten.</a:t>
            </a:r>
          </a:p>
        </p:txBody>
      </p:sp>
      <p:sp>
        <p:nvSpPr>
          <p:cNvPr id="23" name="Rectangle 22"/>
          <p:cNvSpPr/>
          <p:nvPr/>
        </p:nvSpPr>
        <p:spPr>
          <a:xfrm>
            <a:off x="1092801" y="4590111"/>
            <a:ext cx="10937404" cy="646331"/>
          </a:xfrm>
          <a:prstGeom prst="rect">
            <a:avLst/>
          </a:prstGeom>
        </p:spPr>
        <p:txBody>
          <a:bodyPr wrap="square">
            <a:spAutoFit/>
          </a:bodyPr>
          <a:lstStyle/>
          <a:p>
            <a:pPr lvl="0" fontAlgn="base">
              <a:spcBef>
                <a:spcPct val="0"/>
              </a:spcBef>
              <a:spcAft>
                <a:spcPct val="0"/>
              </a:spcAft>
              <a:defRPr/>
            </a:pPr>
            <a:r>
              <a:rPr lang="nl-NL" sz="1200" dirty="0">
                <a:solidFill>
                  <a:srgbClr val="213A53"/>
                </a:solidFill>
                <a:cs typeface="Arial" charset="0"/>
              </a:rPr>
              <a:t>De aannemer of de dienstverlener (of hun afgevaardigde in hoedanigheid van leider van het werk) </a:t>
            </a:r>
            <a:r>
              <a:rPr lang="nl-NL" sz="1200" b="1" dirty="0">
                <a:solidFill>
                  <a:srgbClr val="213A53"/>
                </a:solidFill>
                <a:cs typeface="Arial" charset="0"/>
              </a:rPr>
              <a:t>is verantwoordelijk voor het effectief beëindigen van de werken </a:t>
            </a:r>
            <a:r>
              <a:rPr lang="nl-NL" sz="1200" dirty="0">
                <a:solidFill>
                  <a:srgbClr val="213A53"/>
                </a:solidFill>
                <a:cs typeface="Arial" charset="0"/>
              </a:rPr>
              <a:t>die de buitendienststelling van het spoor vereisen en de </a:t>
            </a:r>
            <a:r>
              <a:rPr lang="nl-NL" sz="1200" b="1" dirty="0">
                <a:solidFill>
                  <a:srgbClr val="213A53"/>
                </a:solidFill>
                <a:cs typeface="Arial" charset="0"/>
              </a:rPr>
              <a:t>stopzetting van elke mogelijke indringing </a:t>
            </a:r>
            <a:r>
              <a:rPr lang="nl-NL" sz="1200" dirty="0">
                <a:solidFill>
                  <a:srgbClr val="213A53"/>
                </a:solidFill>
                <a:cs typeface="Arial" charset="0"/>
              </a:rPr>
              <a:t>in het vrijeruimteprofiel </a:t>
            </a:r>
            <a:r>
              <a:rPr lang="nl-NL" sz="1200" u="sng" dirty="0">
                <a:solidFill>
                  <a:srgbClr val="213A53"/>
                </a:solidFill>
                <a:cs typeface="Arial" charset="0"/>
              </a:rPr>
              <a:t>door zijn personeel en/of door zijn eventuele onderaannemers, en/of materieel/ gemanipuleerd materiaal tijdens de uitvoering van werken.</a:t>
            </a:r>
            <a:r>
              <a:rPr lang="fr-BE" sz="1200" dirty="0">
                <a:solidFill>
                  <a:srgbClr val="213A53"/>
                </a:solidFill>
                <a:cs typeface="Arial" charset="0"/>
              </a:rPr>
              <a:t> </a:t>
            </a:r>
            <a:endParaRPr lang="fr-BE" sz="1200" u="sng" dirty="0">
              <a:solidFill>
                <a:srgbClr val="213A53"/>
              </a:solidFill>
              <a:cs typeface="Arial" charset="0"/>
            </a:endParaRPr>
          </a:p>
        </p:txBody>
      </p:sp>
      <p:pic>
        <p:nvPicPr>
          <p:cNvPr id="3" name="Image 2"/>
          <p:cNvPicPr>
            <a:picLocks noChangeAspect="1"/>
          </p:cNvPicPr>
          <p:nvPr/>
        </p:nvPicPr>
        <p:blipFill>
          <a:blip r:embed="rId3"/>
          <a:stretch>
            <a:fillRect/>
          </a:stretch>
        </p:blipFill>
        <p:spPr>
          <a:xfrm>
            <a:off x="7126087" y="5265187"/>
            <a:ext cx="3563702" cy="1372534"/>
          </a:xfrm>
          <a:prstGeom prst="rect">
            <a:avLst/>
          </a:prstGeom>
        </p:spPr>
      </p:pic>
      <p:pic>
        <p:nvPicPr>
          <p:cNvPr id="4" name="Image 3"/>
          <p:cNvPicPr>
            <a:picLocks noChangeAspect="1"/>
          </p:cNvPicPr>
          <p:nvPr/>
        </p:nvPicPr>
        <p:blipFill>
          <a:blip r:embed="rId4"/>
          <a:stretch>
            <a:fillRect/>
          </a:stretch>
        </p:blipFill>
        <p:spPr>
          <a:xfrm>
            <a:off x="4892603" y="5238413"/>
            <a:ext cx="1950131" cy="1470337"/>
          </a:xfrm>
          <a:prstGeom prst="rect">
            <a:avLst/>
          </a:prstGeom>
        </p:spPr>
      </p:pic>
      <p:pic>
        <p:nvPicPr>
          <p:cNvPr id="5" name="Picture 4">
            <a:extLst>
              <a:ext uri="{FF2B5EF4-FFF2-40B4-BE49-F238E27FC236}">
                <a16:creationId xmlns:a16="http://schemas.microsoft.com/office/drawing/2014/main" id="{2997D2F1-D58E-36D1-C7F0-83D2DF3611D4}"/>
              </a:ext>
            </a:extLst>
          </p:cNvPr>
          <p:cNvPicPr>
            <a:picLocks noChangeAspect="1"/>
          </p:cNvPicPr>
          <p:nvPr/>
        </p:nvPicPr>
        <p:blipFill>
          <a:blip r:embed="rId5"/>
          <a:stretch>
            <a:fillRect/>
          </a:stretch>
        </p:blipFill>
        <p:spPr>
          <a:xfrm>
            <a:off x="2386940" y="3334252"/>
            <a:ext cx="7120266" cy="885131"/>
          </a:xfrm>
          <a:prstGeom prst="rect">
            <a:avLst/>
          </a:prstGeom>
        </p:spPr>
      </p:pic>
      <p:sp>
        <p:nvSpPr>
          <p:cNvPr id="7" name="Rectangle 6">
            <a:extLst>
              <a:ext uri="{FF2B5EF4-FFF2-40B4-BE49-F238E27FC236}">
                <a16:creationId xmlns:a16="http://schemas.microsoft.com/office/drawing/2014/main" id="{004903AA-420F-D68E-8DF6-0A4ADD43DE03}"/>
              </a:ext>
            </a:extLst>
          </p:cNvPr>
          <p:cNvSpPr/>
          <p:nvPr/>
        </p:nvSpPr>
        <p:spPr>
          <a:xfrm>
            <a:off x="6244327" y="3541919"/>
            <a:ext cx="1522135" cy="566944"/>
          </a:xfrm>
          <a:prstGeom prst="rect">
            <a:avLst/>
          </a:prstGeom>
          <a:noFill/>
          <a:ln w="38100" cap="flat" cmpd="sng" algn="ctr">
            <a:solidFill>
              <a:srgbClr val="33AFED"/>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8">
            <a:extLst>
              <a:ext uri="{FF2B5EF4-FFF2-40B4-BE49-F238E27FC236}">
                <a16:creationId xmlns:a16="http://schemas.microsoft.com/office/drawing/2014/main" id="{EF9AB4A3-7181-DAEA-91C0-512AEEB4C011}"/>
              </a:ext>
            </a:extLst>
          </p:cNvPr>
          <p:cNvSpPr/>
          <p:nvPr/>
        </p:nvSpPr>
        <p:spPr>
          <a:xfrm>
            <a:off x="7784440" y="3530043"/>
            <a:ext cx="1502064" cy="566944"/>
          </a:xfrm>
          <a:prstGeom prst="rect">
            <a:avLst/>
          </a:prstGeom>
          <a:noFill/>
          <a:ln w="38100" cap="flat" cmpd="sng" algn="ctr">
            <a:solidFill>
              <a:srgbClr val="92D05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 name="Picture 9">
            <a:extLst>
              <a:ext uri="{FF2B5EF4-FFF2-40B4-BE49-F238E27FC236}">
                <a16:creationId xmlns:a16="http://schemas.microsoft.com/office/drawing/2014/main" id="{4DB32D3F-619E-D9B8-DBA6-955580A4E4C2}"/>
              </a:ext>
            </a:extLst>
          </p:cNvPr>
          <p:cNvPicPr>
            <a:picLocks noChangeAspect="1"/>
          </p:cNvPicPr>
          <p:nvPr/>
        </p:nvPicPr>
        <p:blipFill>
          <a:blip r:embed="rId6"/>
          <a:stretch>
            <a:fillRect/>
          </a:stretch>
        </p:blipFill>
        <p:spPr>
          <a:xfrm>
            <a:off x="1586563" y="3156334"/>
            <a:ext cx="1033348" cy="1278183"/>
          </a:xfrm>
          <a:prstGeom prst="rect">
            <a:avLst/>
          </a:prstGeom>
        </p:spPr>
      </p:pic>
      <p:pic>
        <p:nvPicPr>
          <p:cNvPr id="11" name="Picture 10">
            <a:extLst>
              <a:ext uri="{FF2B5EF4-FFF2-40B4-BE49-F238E27FC236}">
                <a16:creationId xmlns:a16="http://schemas.microsoft.com/office/drawing/2014/main" id="{4D513CB6-2D22-E86E-DB02-A725DB310B55}"/>
              </a:ext>
            </a:extLst>
          </p:cNvPr>
          <p:cNvPicPr>
            <a:picLocks noChangeAspect="1"/>
          </p:cNvPicPr>
          <p:nvPr/>
        </p:nvPicPr>
        <p:blipFill>
          <a:blip r:embed="rId7"/>
          <a:stretch>
            <a:fillRect/>
          </a:stretch>
        </p:blipFill>
        <p:spPr>
          <a:xfrm>
            <a:off x="9430075" y="3053762"/>
            <a:ext cx="1138673" cy="1365400"/>
          </a:xfrm>
          <a:prstGeom prst="rect">
            <a:avLst/>
          </a:prstGeom>
        </p:spPr>
      </p:pic>
    </p:spTree>
    <p:extLst>
      <p:ext uri="{BB962C8B-B14F-4D97-AF65-F5344CB8AC3E}">
        <p14:creationId xmlns:p14="http://schemas.microsoft.com/office/powerpoint/2010/main" val="18830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88FA2439-CF6F-463C-9C79-43DEB7CF09C9}"/>
              </a:ext>
            </a:extLst>
          </p:cNvPr>
          <p:cNvSpPr>
            <a:spLocks noGrp="1"/>
          </p:cNvSpPr>
          <p:nvPr>
            <p:ph type="sldNum" sz="quarter" idx="4"/>
          </p:nvPr>
        </p:nvSpPr>
        <p:spPr/>
        <p:txBody>
          <a:bodyPr/>
          <a:lstStyle/>
          <a:p>
            <a:fld id="{070B80B4-B953-6547-A044-6E303DFD4AF3}" type="slidenum">
              <a:rPr lang="nl-BE" smtClean="0"/>
              <a:pPr/>
              <a:t>32</a:t>
            </a:fld>
            <a:endParaRPr lang="nl-BE"/>
          </a:p>
        </p:txBody>
      </p:sp>
      <p:sp>
        <p:nvSpPr>
          <p:cNvPr id="8" name="Espace réservé du texte 7">
            <a:extLst>
              <a:ext uri="{FF2B5EF4-FFF2-40B4-BE49-F238E27FC236}">
                <a16:creationId xmlns:a16="http://schemas.microsoft.com/office/drawing/2014/main" id="{D57DFC77-CEF5-40B9-A093-B50F5E1528CD}"/>
              </a:ext>
            </a:extLst>
          </p:cNvPr>
          <p:cNvSpPr>
            <a:spLocks noGrp="1"/>
          </p:cNvSpPr>
          <p:nvPr>
            <p:ph type="body" sz="quarter" idx="18"/>
          </p:nvPr>
        </p:nvSpPr>
        <p:spPr/>
        <p:txBody>
          <a:bodyPr/>
          <a:lstStyle/>
          <a:p>
            <a:endParaRPr lang="fr-FR"/>
          </a:p>
        </p:txBody>
      </p:sp>
      <p:pic>
        <p:nvPicPr>
          <p:cNvPr id="18" name="Image 17">
            <a:extLst>
              <a:ext uri="{FF2B5EF4-FFF2-40B4-BE49-F238E27FC236}">
                <a16:creationId xmlns:a16="http://schemas.microsoft.com/office/drawing/2014/main" id="{56603C7B-5331-B4D6-ADD6-6AD86F2B06D9}"/>
              </a:ext>
            </a:extLst>
          </p:cNvPr>
          <p:cNvPicPr>
            <a:picLocks noChangeAspect="1"/>
          </p:cNvPicPr>
          <p:nvPr/>
        </p:nvPicPr>
        <p:blipFill>
          <a:blip r:embed="rId3"/>
          <a:stretch>
            <a:fillRect/>
          </a:stretch>
        </p:blipFill>
        <p:spPr>
          <a:xfrm>
            <a:off x="3623733" y="235117"/>
            <a:ext cx="4411316" cy="6387766"/>
          </a:xfrm>
          <a:prstGeom prst="rect">
            <a:avLst/>
          </a:prstGeom>
        </p:spPr>
      </p:pic>
    </p:spTree>
    <p:extLst>
      <p:ext uri="{BB962C8B-B14F-4D97-AF65-F5344CB8AC3E}">
        <p14:creationId xmlns:p14="http://schemas.microsoft.com/office/powerpoint/2010/main" val="119190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32425-AB50-49A1-860B-71465F1F711C}"/>
              </a:ext>
            </a:extLst>
          </p:cNvPr>
          <p:cNvSpPr>
            <a:spLocks noGrp="1"/>
          </p:cNvSpPr>
          <p:nvPr>
            <p:ph type="body" sz="quarter" idx="12"/>
          </p:nvPr>
        </p:nvSpPr>
        <p:spPr>
          <a:xfrm>
            <a:off x="1329522" y="1568450"/>
            <a:ext cx="9180409" cy="5289550"/>
          </a:xfrm>
        </p:spPr>
        <p:txBody>
          <a:bodyPr/>
          <a:lstStyle/>
          <a:p>
            <a:pPr>
              <a:buClrTx/>
            </a:pPr>
            <a:r>
              <a:rPr lang="nl-BE" sz="3200" b="0" dirty="0"/>
              <a:t>Regels voor het bepalen van de afbakeningen van de zone van het werk</a:t>
            </a:r>
          </a:p>
          <a:p>
            <a:pPr>
              <a:buClrTx/>
            </a:pPr>
            <a:r>
              <a:rPr lang="nl-BE" sz="4000" dirty="0">
                <a:solidFill>
                  <a:schemeClr val="bg2"/>
                </a:solidFill>
              </a:rPr>
              <a:t>Naspeurbaarheid van de toepassing van andere beveiligingsmaatregelen</a:t>
            </a:r>
          </a:p>
        </p:txBody>
      </p:sp>
      <p:pic>
        <p:nvPicPr>
          <p:cNvPr id="4" name="Picture 3">
            <a:extLst>
              <a:ext uri="{FF2B5EF4-FFF2-40B4-BE49-F238E27FC236}">
                <a16:creationId xmlns:a16="http://schemas.microsoft.com/office/drawing/2014/main" id="{E3F19199-E03D-43C4-BE91-A07772B66022}"/>
              </a:ext>
            </a:extLst>
          </p:cNvPr>
          <p:cNvPicPr>
            <a:picLocks noChangeAspect="1"/>
          </p:cNvPicPr>
          <p:nvPr/>
        </p:nvPicPr>
        <p:blipFill>
          <a:blip r:embed="rId2"/>
          <a:stretch>
            <a:fillRect/>
          </a:stretch>
        </p:blipFill>
        <p:spPr>
          <a:xfrm>
            <a:off x="9486674" y="274608"/>
            <a:ext cx="2046514" cy="881229"/>
          </a:xfrm>
          <a:prstGeom prst="rect">
            <a:avLst/>
          </a:prstGeom>
        </p:spPr>
      </p:pic>
    </p:spTree>
    <p:extLst>
      <p:ext uri="{BB962C8B-B14F-4D97-AF65-F5344CB8AC3E}">
        <p14:creationId xmlns:p14="http://schemas.microsoft.com/office/powerpoint/2010/main" val="197876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7FAD730-2C95-E787-5D64-53D48D7E5F58}"/>
              </a:ext>
            </a:extLst>
          </p:cNvPr>
          <p:cNvSpPr>
            <a:spLocks noGrp="1"/>
          </p:cNvSpPr>
          <p:nvPr>
            <p:ph type="body" sz="quarter" idx="18"/>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mplément 3">
                <a:extLst>
                  <a:ext uri="{FF2B5EF4-FFF2-40B4-BE49-F238E27FC236}">
                    <a16:creationId xmlns:a16="http://schemas.microsoft.com/office/drawing/2014/main" id="{5E2A87E5-233E-6E9C-33FE-01B8DE56CF52}"/>
                  </a:ext>
                </a:extLst>
              </p:cNvPr>
              <p:cNvGraphicFramePr>
                <a:graphicFrameLocks noGrp="1"/>
              </p:cNvGraphicFramePr>
              <p:nvPr>
                <p:extLst>
                  <p:ext uri="{D42A27DB-BD31-4B8C-83A1-F6EECF244321}">
                    <p14:modId xmlns:p14="http://schemas.microsoft.com/office/powerpoint/2010/main" val="109199595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mplément 3">
                <a:extLst>
                  <a:ext uri="{FF2B5EF4-FFF2-40B4-BE49-F238E27FC236}">
                    <a16:creationId xmlns:a16="http://schemas.microsoft.com/office/drawing/2014/main" id="{5E2A87E5-233E-6E9C-33FE-01B8DE56CF52}"/>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01354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466822-C231-B3BC-65B6-15841BDEB59C}"/>
              </a:ext>
            </a:extLst>
          </p:cNvPr>
          <p:cNvSpPr>
            <a:spLocks noGrp="1"/>
          </p:cNvSpPr>
          <p:nvPr>
            <p:ph type="body" sz="quarter" idx="18"/>
          </p:nvPr>
        </p:nvSpPr>
        <p:spPr/>
        <p:txBody>
          <a:bodyPr/>
          <a:lstStyle/>
          <a:p>
            <a:endParaRPr lang="fr-FR"/>
          </a:p>
        </p:txBody>
      </p:sp>
      <p:sp>
        <p:nvSpPr>
          <p:cNvPr id="3" name="Espace réservé du numéro de diapositive 2">
            <a:extLst>
              <a:ext uri="{FF2B5EF4-FFF2-40B4-BE49-F238E27FC236}">
                <a16:creationId xmlns:a16="http://schemas.microsoft.com/office/drawing/2014/main" id="{84A84CE4-C799-FFEC-70FA-D08625F8A747}"/>
              </a:ext>
            </a:extLst>
          </p:cNvPr>
          <p:cNvSpPr>
            <a:spLocks noGrp="1"/>
          </p:cNvSpPr>
          <p:nvPr>
            <p:ph type="sldNum" sz="quarter" idx="4"/>
          </p:nvPr>
        </p:nvSpPr>
        <p:spPr/>
        <p:txBody>
          <a:bodyPr/>
          <a:lstStyle/>
          <a:p>
            <a:fld id="{070B80B4-B953-6547-A044-6E303DFD4AF3}" type="slidenum">
              <a:rPr lang="nl-BE" smtClean="0"/>
              <a:pPr/>
              <a:t>35</a:t>
            </a:fld>
            <a:endParaRPr lang="nl-BE"/>
          </a:p>
        </p:txBody>
      </p:sp>
      <p:sp>
        <p:nvSpPr>
          <p:cNvPr id="4" name="Espace réservé du texte 3">
            <a:extLst>
              <a:ext uri="{FF2B5EF4-FFF2-40B4-BE49-F238E27FC236}">
                <a16:creationId xmlns:a16="http://schemas.microsoft.com/office/drawing/2014/main" id="{F5B23E3F-B6EF-362C-57CB-614F213EF436}"/>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Complément 4">
                <a:extLst>
                  <a:ext uri="{FF2B5EF4-FFF2-40B4-BE49-F238E27FC236}">
                    <a16:creationId xmlns:a16="http://schemas.microsoft.com/office/drawing/2014/main" id="{4E1DFFF9-F616-137C-72EE-7C1A13474048}"/>
                  </a:ext>
                </a:extLst>
              </p:cNvPr>
              <p:cNvGraphicFramePr>
                <a:graphicFrameLocks noGrp="1"/>
              </p:cNvGraphicFramePr>
              <p:nvPr>
                <p:extLst>
                  <p:ext uri="{D42A27DB-BD31-4B8C-83A1-F6EECF244321}">
                    <p14:modId xmlns:p14="http://schemas.microsoft.com/office/powerpoint/2010/main" val="2151464082"/>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5" name="Complément 4">
                <a:extLst>
                  <a:ext uri="{FF2B5EF4-FFF2-40B4-BE49-F238E27FC236}">
                    <a16:creationId xmlns:a16="http://schemas.microsoft.com/office/drawing/2014/main" id="{4E1DFFF9-F616-137C-72EE-7C1A1347404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35847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BC4AAD-9D77-0D47-9CBC-4301562E8196}"/>
              </a:ext>
            </a:extLst>
          </p:cNvPr>
          <p:cNvSpPr>
            <a:spLocks noGrp="1"/>
          </p:cNvSpPr>
          <p:nvPr>
            <p:ph type="body" sz="quarter" idx="18"/>
          </p:nvPr>
        </p:nvSpPr>
        <p:spPr/>
        <p:txBody>
          <a:bodyPr/>
          <a:lstStyle/>
          <a:p>
            <a:endParaRPr lang="fr-FR"/>
          </a:p>
        </p:txBody>
      </p:sp>
      <p:sp>
        <p:nvSpPr>
          <p:cNvPr id="3" name="Espace réservé du numéro de diapositive 2">
            <a:extLst>
              <a:ext uri="{FF2B5EF4-FFF2-40B4-BE49-F238E27FC236}">
                <a16:creationId xmlns:a16="http://schemas.microsoft.com/office/drawing/2014/main" id="{D1B6B42F-53E1-92BC-667B-F92216F3D5CA}"/>
              </a:ext>
            </a:extLst>
          </p:cNvPr>
          <p:cNvSpPr>
            <a:spLocks noGrp="1"/>
          </p:cNvSpPr>
          <p:nvPr>
            <p:ph type="sldNum" sz="quarter" idx="4"/>
          </p:nvPr>
        </p:nvSpPr>
        <p:spPr/>
        <p:txBody>
          <a:bodyPr/>
          <a:lstStyle/>
          <a:p>
            <a:fld id="{070B80B4-B953-6547-A044-6E303DFD4AF3}" type="slidenum">
              <a:rPr lang="nl-BE" smtClean="0"/>
              <a:pPr/>
              <a:t>36</a:t>
            </a:fld>
            <a:endParaRPr lang="nl-BE"/>
          </a:p>
        </p:txBody>
      </p:sp>
      <p:sp>
        <p:nvSpPr>
          <p:cNvPr id="4" name="Espace réservé du texte 3">
            <a:extLst>
              <a:ext uri="{FF2B5EF4-FFF2-40B4-BE49-F238E27FC236}">
                <a16:creationId xmlns:a16="http://schemas.microsoft.com/office/drawing/2014/main" id="{D1E12395-6991-D2CC-8CE6-B2EEE8AE524F}"/>
              </a:ext>
            </a:extLst>
          </p:cNvPr>
          <p:cNvSpPr>
            <a:spLocks noGrp="1"/>
          </p:cNvSpPr>
          <p:nvPr>
            <p:ph type="body" sz="quarter" idx="17"/>
          </p:nvPr>
        </p:nvSpPr>
        <p:spPr/>
        <p:txBody>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Complément 4">
                <a:extLst>
                  <a:ext uri="{FF2B5EF4-FFF2-40B4-BE49-F238E27FC236}">
                    <a16:creationId xmlns:a16="http://schemas.microsoft.com/office/drawing/2014/main" id="{8AA9ABAD-4B45-590C-8F00-DA1CEF36696E}"/>
                  </a:ext>
                </a:extLst>
              </p:cNvPr>
              <p:cNvGraphicFramePr>
                <a:graphicFrameLocks noGrp="1"/>
              </p:cNvGraphicFramePr>
              <p:nvPr>
                <p:extLst>
                  <p:ext uri="{D42A27DB-BD31-4B8C-83A1-F6EECF244321}">
                    <p14:modId xmlns:p14="http://schemas.microsoft.com/office/powerpoint/2010/main" val="379813661"/>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5" name="Complément 4">
                <a:extLst>
                  <a:ext uri="{FF2B5EF4-FFF2-40B4-BE49-F238E27FC236}">
                    <a16:creationId xmlns:a16="http://schemas.microsoft.com/office/drawing/2014/main" id="{8AA9ABAD-4B45-590C-8F00-DA1CEF36696E}"/>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50142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Espace réservé du texte 5">
            <a:extLst>
              <a:ext uri="{FF2B5EF4-FFF2-40B4-BE49-F238E27FC236}">
                <a16:creationId xmlns:a16="http://schemas.microsoft.com/office/drawing/2014/main" id="{742F9651-C0AF-6A48-ED1A-4C4C8461F3CD}"/>
              </a:ext>
            </a:extLst>
          </p:cNvPr>
          <p:cNvSpPr txBox="1">
            <a:spLocks/>
          </p:cNvSpPr>
          <p:nvPr/>
        </p:nvSpPr>
        <p:spPr>
          <a:xfrm>
            <a:off x="6387605"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rgbClr val="FFC000"/>
                </a:solidFill>
              </a:rPr>
              <a:t>Wat gebeurt er ?</a:t>
            </a:r>
          </a:p>
        </p:txBody>
      </p:sp>
      <p:sp>
        <p:nvSpPr>
          <p:cNvPr id="10" name="Espace réservé du texte 5">
            <a:extLst>
              <a:ext uri="{FF2B5EF4-FFF2-40B4-BE49-F238E27FC236}">
                <a16:creationId xmlns:a16="http://schemas.microsoft.com/office/drawing/2014/main" id="{47F0DB85-2811-3B03-1D8B-BBDF5B48E999}"/>
              </a:ext>
            </a:extLst>
          </p:cNvPr>
          <p:cNvSpPr txBox="1">
            <a:spLocks/>
          </p:cNvSpPr>
          <p:nvPr/>
        </p:nvSpPr>
        <p:spPr>
          <a:xfrm>
            <a:off x="650966"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rgbClr val="FFC000"/>
                </a:solidFill>
              </a:rPr>
              <a:t>Wie komt tussen ?</a:t>
            </a:r>
          </a:p>
        </p:txBody>
      </p:sp>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solidFill>
                  <a:srgbClr val="FFC000"/>
                </a:solidFill>
              </a:rPr>
              <a:pPr>
                <a:spcAft>
                  <a:spcPts val="600"/>
                </a:spcAft>
              </a:pPr>
              <a:t>37</a:t>
            </a:fld>
            <a:endParaRPr lang="nl-BE">
              <a:solidFill>
                <a:srgbClr val="FFC000"/>
              </a:solidFill>
            </a:endParaRPr>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9747428" cy="1840024"/>
          </a:xfrm>
        </p:spPr>
        <p:txBody>
          <a:bodyPr anchor="t">
            <a:normAutofit/>
          </a:bodyPr>
          <a:lstStyle/>
          <a:p>
            <a:r>
              <a:rPr lang="nl-BE" sz="2800" dirty="0"/>
              <a:t>De context</a:t>
            </a:r>
          </a:p>
          <a:p>
            <a:r>
              <a:rPr lang="nl-BE" sz="2000" dirty="0"/>
              <a:t>Naspeurbaarheid van de toepassing van andere beveiligingsmaatregelen</a:t>
            </a:r>
          </a:p>
          <a:p>
            <a:endParaRPr lang="fr-FR" sz="2000" dirty="0"/>
          </a:p>
          <a:p>
            <a:r>
              <a:rPr lang="nl-BE" sz="2000" dirty="0">
                <a:solidFill>
                  <a:srgbClr val="FFC000"/>
                </a:solidFill>
              </a:rPr>
              <a:t>Voorbeeld voor het communiceren </a:t>
            </a:r>
            <a:r>
              <a:rPr lang="nl-NL" sz="2000" dirty="0">
                <a:solidFill>
                  <a:srgbClr val="FFC000"/>
                </a:solidFill>
              </a:rPr>
              <a:t>voor het sperren van de beweging </a:t>
            </a:r>
            <a:r>
              <a:rPr lang="nl-BE" sz="2000" dirty="0">
                <a:solidFill>
                  <a:srgbClr val="FFC000"/>
                </a:solidFill>
              </a:rPr>
              <a:t>:</a:t>
            </a:r>
          </a:p>
          <a:p>
            <a:endParaRPr lang="fr-FR" sz="2800" dirty="0"/>
          </a:p>
        </p:txBody>
      </p:sp>
      <p:sp>
        <p:nvSpPr>
          <p:cNvPr id="4" name="Espace réservé du texte 5">
            <a:extLst>
              <a:ext uri="{FF2B5EF4-FFF2-40B4-BE49-F238E27FC236}">
                <a16:creationId xmlns:a16="http://schemas.microsoft.com/office/drawing/2014/main" id="{A6001712-02B4-3A03-3E22-40D28A270933}"/>
              </a:ext>
            </a:extLst>
          </p:cNvPr>
          <p:cNvSpPr txBox="1">
            <a:spLocks/>
          </p:cNvSpPr>
          <p:nvPr/>
        </p:nvSpPr>
        <p:spPr>
          <a:xfrm>
            <a:off x="666575" y="3291174"/>
            <a:ext cx="5341863"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dirty="0">
                <a:solidFill>
                  <a:srgbClr val="FFC000"/>
                </a:solidFill>
              </a:rPr>
              <a:t>Bij het toepassen </a:t>
            </a:r>
            <a:r>
              <a:rPr lang="nl-NL" sz="1200" dirty="0">
                <a:solidFill>
                  <a:srgbClr val="FFC000"/>
                </a:solidFill>
              </a:rPr>
              <a:t>voor een sperren van de beweging</a:t>
            </a:r>
            <a:r>
              <a:rPr lang="nl-BE" sz="1200" dirty="0">
                <a:solidFill>
                  <a:srgbClr val="FFC000"/>
                </a:solidFill>
              </a:rPr>
              <a:t> onder toezicht van de leider van het werk van Infrabel / TUC-RAIL Voor de start van de werken onder toezicht van de leider van het werk van Infrabel / TUC-RAIL</a:t>
            </a:r>
          </a:p>
          <a:p>
            <a:pPr marL="171450" indent="-171450">
              <a:spcBef>
                <a:spcPts val="300"/>
              </a:spcBef>
              <a:buFont typeface="Arial" panose="020B0604020202020204" pitchFamily="34" charset="0"/>
              <a:buChar char="•"/>
            </a:pPr>
            <a:r>
              <a:rPr lang="nl-BE" sz="1200" dirty="0">
                <a:solidFill>
                  <a:srgbClr val="FFC000"/>
                </a:solidFill>
              </a:rPr>
              <a:t>Wanneer er wijzigingen aangebracht worden bij de toegepaste beveiligingsmaatregelen.</a:t>
            </a:r>
          </a:p>
        </p:txBody>
      </p:sp>
      <p:cxnSp>
        <p:nvCxnSpPr>
          <p:cNvPr id="5" name="Connecteur droit 4">
            <a:extLst>
              <a:ext uri="{FF2B5EF4-FFF2-40B4-BE49-F238E27FC236}">
                <a16:creationId xmlns:a16="http://schemas.microsoft.com/office/drawing/2014/main" id="{93C29839-1525-BD33-F97E-86FDA1160AB3}"/>
              </a:ext>
            </a:extLst>
          </p:cNvPr>
          <p:cNvCxnSpPr/>
          <p:nvPr/>
        </p:nvCxnSpPr>
        <p:spPr>
          <a:xfrm>
            <a:off x="700483" y="3258137"/>
            <a:ext cx="513782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Espace réservé du texte 5">
            <a:extLst>
              <a:ext uri="{FF2B5EF4-FFF2-40B4-BE49-F238E27FC236}">
                <a16:creationId xmlns:a16="http://schemas.microsoft.com/office/drawing/2014/main" id="{2CEF37DA-A40C-51BA-00C3-3F944CFFB83C}"/>
              </a:ext>
            </a:extLst>
          </p:cNvPr>
          <p:cNvSpPr txBox="1">
            <a:spLocks/>
          </p:cNvSpPr>
          <p:nvPr/>
        </p:nvSpPr>
        <p:spPr>
          <a:xfrm>
            <a:off x="700483" y="2887808"/>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rgbClr val="FFC000"/>
                </a:solidFill>
              </a:rPr>
              <a:t>Wanneer ?</a:t>
            </a:r>
          </a:p>
        </p:txBody>
      </p:sp>
      <p:cxnSp>
        <p:nvCxnSpPr>
          <p:cNvPr id="9" name="Connecteur droit 8">
            <a:extLst>
              <a:ext uri="{FF2B5EF4-FFF2-40B4-BE49-F238E27FC236}">
                <a16:creationId xmlns:a16="http://schemas.microsoft.com/office/drawing/2014/main" id="{FFD261F4-81B7-E2CF-31BC-3FE0458748C4}"/>
              </a:ext>
            </a:extLst>
          </p:cNvPr>
          <p:cNvCxnSpPr/>
          <p:nvPr/>
        </p:nvCxnSpPr>
        <p:spPr>
          <a:xfrm>
            <a:off x="700483" y="4935597"/>
            <a:ext cx="513782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9726010E-A47A-8A93-46F1-2A2B367B012C}"/>
              </a:ext>
            </a:extLst>
          </p:cNvPr>
          <p:cNvSpPr txBox="1">
            <a:spLocks/>
          </p:cNvSpPr>
          <p:nvPr/>
        </p:nvSpPr>
        <p:spPr>
          <a:xfrm>
            <a:off x="666569" y="5066948"/>
            <a:ext cx="5122218" cy="853415"/>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dirty="0">
                <a:solidFill>
                  <a:srgbClr val="FFC000"/>
                </a:solidFill>
              </a:rPr>
              <a:t>De leider van het werk/ werfleider van Infrabel of van TUC-Rail</a:t>
            </a:r>
          </a:p>
          <a:p>
            <a:pPr marL="171450" indent="-171450">
              <a:spcBef>
                <a:spcPts val="300"/>
              </a:spcBef>
              <a:buFont typeface="Arial" panose="020B0604020202020204" pitchFamily="34" charset="0"/>
              <a:buChar char="•"/>
            </a:pPr>
            <a:r>
              <a:rPr lang="nl-BE" sz="1200" dirty="0">
                <a:solidFill>
                  <a:srgbClr val="FFC000"/>
                </a:solidFill>
              </a:rPr>
              <a:t>De leider van het werk van de aannemer (vertegenwoordiger van de aannemer)</a:t>
            </a:r>
          </a:p>
          <a:p>
            <a:pPr marL="171450" indent="-171450">
              <a:spcBef>
                <a:spcPts val="300"/>
              </a:spcBef>
              <a:buFont typeface="Arial" panose="020B0604020202020204" pitchFamily="34" charset="0"/>
              <a:buChar char="•"/>
            </a:pPr>
            <a:endParaRPr lang="fr-FR" sz="1200" dirty="0">
              <a:solidFill>
                <a:srgbClr val="FFC000"/>
              </a:solidFill>
            </a:endParaRPr>
          </a:p>
        </p:txBody>
      </p:sp>
      <p:sp>
        <p:nvSpPr>
          <p:cNvPr id="12" name="Espace réservé du texte 5">
            <a:extLst>
              <a:ext uri="{FF2B5EF4-FFF2-40B4-BE49-F238E27FC236}">
                <a16:creationId xmlns:a16="http://schemas.microsoft.com/office/drawing/2014/main" id="{C66185DC-9324-FF6C-FB2A-34865E28B302}"/>
              </a:ext>
            </a:extLst>
          </p:cNvPr>
          <p:cNvSpPr txBox="1">
            <a:spLocks/>
          </p:cNvSpPr>
          <p:nvPr/>
        </p:nvSpPr>
        <p:spPr>
          <a:xfrm>
            <a:off x="6403211" y="3327295"/>
            <a:ext cx="5137821"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b="1" dirty="0">
                <a:solidFill>
                  <a:srgbClr val="FFC000"/>
                </a:solidFill>
              </a:rPr>
              <a:t>Aanpassing Formulier I427</a:t>
            </a:r>
          </a:p>
          <a:p>
            <a:pPr marL="171450" indent="-171450">
              <a:spcBef>
                <a:spcPts val="300"/>
              </a:spcBef>
              <a:buFont typeface="Arial" panose="020B0604020202020204" pitchFamily="34" charset="0"/>
              <a:buChar char="•"/>
            </a:pPr>
            <a:r>
              <a:rPr lang="nl-BE" sz="1200" b="1" dirty="0">
                <a:solidFill>
                  <a:srgbClr val="FFC000"/>
                </a:solidFill>
              </a:rPr>
              <a:t>Nieuwe Formulier</a:t>
            </a:r>
          </a:p>
          <a:p>
            <a:pPr marL="171450" indent="-171450">
              <a:spcBef>
                <a:spcPts val="300"/>
              </a:spcBef>
              <a:buFont typeface="Arial" panose="020B0604020202020204" pitchFamily="34" charset="0"/>
              <a:buChar char="•"/>
            </a:pPr>
            <a:r>
              <a:rPr lang="fr-BE" sz="1200" b="1" dirty="0">
                <a:solidFill>
                  <a:srgbClr val="FFC000"/>
                </a:solidFill>
              </a:rPr>
              <a:t>Digitale </a:t>
            </a:r>
            <a:r>
              <a:rPr lang="fr-BE" sz="1200" b="1" dirty="0" err="1">
                <a:solidFill>
                  <a:srgbClr val="FFC000"/>
                </a:solidFill>
              </a:rPr>
              <a:t>oplossing</a:t>
            </a:r>
            <a:endParaRPr lang="fr-BE" sz="1200" b="1" dirty="0">
              <a:solidFill>
                <a:srgbClr val="FFC000"/>
              </a:solidFill>
            </a:endParaRPr>
          </a:p>
          <a:p>
            <a:pPr marL="171450" indent="-171450">
              <a:spcBef>
                <a:spcPts val="300"/>
              </a:spcBef>
              <a:buFont typeface="Arial" panose="020B0604020202020204" pitchFamily="34" charset="0"/>
              <a:buChar char="•"/>
            </a:pPr>
            <a:endParaRPr lang="fr-FR" sz="1200" dirty="0">
              <a:solidFill>
                <a:srgbClr val="FFC000"/>
              </a:solidFill>
            </a:endParaRPr>
          </a:p>
        </p:txBody>
      </p:sp>
      <p:cxnSp>
        <p:nvCxnSpPr>
          <p:cNvPr id="13" name="Connecteur droit 12">
            <a:extLst>
              <a:ext uri="{FF2B5EF4-FFF2-40B4-BE49-F238E27FC236}">
                <a16:creationId xmlns:a16="http://schemas.microsoft.com/office/drawing/2014/main" id="{1A8B60BF-C4DB-7350-179F-6270DD71D094}"/>
              </a:ext>
            </a:extLst>
          </p:cNvPr>
          <p:cNvCxnSpPr/>
          <p:nvPr/>
        </p:nvCxnSpPr>
        <p:spPr>
          <a:xfrm>
            <a:off x="6387606" y="3286817"/>
            <a:ext cx="513782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C563EE3A-DA62-96F0-6380-86918F0BE6FE}"/>
              </a:ext>
            </a:extLst>
          </p:cNvPr>
          <p:cNvSpPr txBox="1">
            <a:spLocks/>
          </p:cNvSpPr>
          <p:nvPr/>
        </p:nvSpPr>
        <p:spPr>
          <a:xfrm>
            <a:off x="6387605" y="2922530"/>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rgbClr val="FFC000"/>
                </a:solidFill>
              </a:rPr>
              <a:t>Hulpmiddelen &amp; Templates</a:t>
            </a:r>
          </a:p>
        </p:txBody>
      </p:sp>
      <p:cxnSp>
        <p:nvCxnSpPr>
          <p:cNvPr id="16" name="Connecteur droit 15">
            <a:extLst>
              <a:ext uri="{FF2B5EF4-FFF2-40B4-BE49-F238E27FC236}">
                <a16:creationId xmlns:a16="http://schemas.microsoft.com/office/drawing/2014/main" id="{CA50CC8B-B54E-6235-3B0B-1D5FAD62F85C}"/>
              </a:ext>
            </a:extLst>
          </p:cNvPr>
          <p:cNvCxnSpPr/>
          <p:nvPr/>
        </p:nvCxnSpPr>
        <p:spPr>
          <a:xfrm>
            <a:off x="6408049" y="4937802"/>
            <a:ext cx="513782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070B80ED-20B2-7622-8136-94E9569015AB}"/>
              </a:ext>
            </a:extLst>
          </p:cNvPr>
          <p:cNvSpPr txBox="1">
            <a:spLocks/>
          </p:cNvSpPr>
          <p:nvPr/>
        </p:nvSpPr>
        <p:spPr>
          <a:xfrm>
            <a:off x="6403211" y="5061502"/>
            <a:ext cx="5507579" cy="180938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spcBef>
                <a:spcPts val="300"/>
              </a:spcBef>
              <a:buClrTx/>
            </a:pPr>
            <a:r>
              <a:rPr lang="nl-NL" sz="1200" dirty="0">
                <a:solidFill>
                  <a:srgbClr val="FFC000"/>
                </a:solidFill>
              </a:rPr>
              <a:t>Bevestiging van de afspraken die zijn gemaakt bij de voorbereiding en planning van de werkzaamheden (met name over de toepassing van veiligheidsmaatregelen).</a:t>
            </a:r>
          </a:p>
          <a:p>
            <a:pPr marL="171450" lvl="1" indent="-171450">
              <a:spcBef>
                <a:spcPts val="300"/>
              </a:spcBef>
              <a:buClrTx/>
            </a:pPr>
            <a:r>
              <a:rPr lang="nl-NL" sz="1200" dirty="0">
                <a:solidFill>
                  <a:srgbClr val="FFC000"/>
                </a:solidFill>
              </a:rPr>
              <a:t>Informatie, door de vertegenwoordiger van Infrabel, over de toepassing voor een sperren van de beweging .</a:t>
            </a:r>
          </a:p>
          <a:p>
            <a:pPr marL="171450" lvl="1" indent="-171450">
              <a:spcBef>
                <a:spcPts val="300"/>
              </a:spcBef>
              <a:buClrTx/>
            </a:pPr>
            <a:r>
              <a:rPr lang="nl-NL" sz="1200" dirty="0">
                <a:solidFill>
                  <a:srgbClr val="FFC000"/>
                </a:solidFill>
              </a:rPr>
              <a:t>Mededeling door de vertegenwoordiger van de aannemer over de voltooiing van zijn werkzaamheden.</a:t>
            </a:r>
            <a:endParaRPr lang="fr-FR" sz="1200" dirty="0">
              <a:solidFill>
                <a:srgbClr val="FFC000"/>
              </a:solidFill>
            </a:endParaRPr>
          </a:p>
        </p:txBody>
      </p:sp>
      <p:pic>
        <p:nvPicPr>
          <p:cNvPr id="15" name="Image 29">
            <a:extLst>
              <a:ext uri="{FF2B5EF4-FFF2-40B4-BE49-F238E27FC236}">
                <a16:creationId xmlns:a16="http://schemas.microsoft.com/office/drawing/2014/main" id="{14807712-554B-985A-7AC8-64E36ECDC41E}"/>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665103" y="1577439"/>
            <a:ext cx="770400" cy="572400"/>
          </a:xfrm>
          <a:prstGeom prst="rect">
            <a:avLst/>
          </a:prstGeom>
          <a:ln w="76200">
            <a:solidFill>
              <a:srgbClr val="FFD040"/>
            </a:solidFill>
          </a:ln>
        </p:spPr>
      </p:pic>
      <p:pic>
        <p:nvPicPr>
          <p:cNvPr id="19" name="Image 18">
            <a:extLst>
              <a:ext uri="{FF2B5EF4-FFF2-40B4-BE49-F238E27FC236}">
                <a16:creationId xmlns:a16="http://schemas.microsoft.com/office/drawing/2014/main" id="{DCE463E6-05A9-E24E-4CD6-5620AAD41E0F}"/>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665103" y="2355653"/>
            <a:ext cx="770400" cy="572400"/>
          </a:xfrm>
          <a:prstGeom prst="rect">
            <a:avLst/>
          </a:prstGeom>
          <a:ln w="76200">
            <a:solidFill>
              <a:srgbClr val="FFFF00"/>
            </a:solidFill>
          </a:ln>
        </p:spPr>
      </p:pic>
    </p:spTree>
    <p:extLst>
      <p:ext uri="{BB962C8B-B14F-4D97-AF65-F5344CB8AC3E}">
        <p14:creationId xmlns:p14="http://schemas.microsoft.com/office/powerpoint/2010/main" val="226221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solidFill>
                  <a:srgbClr val="FFC000"/>
                </a:solidFill>
              </a:rPr>
              <a:pPr>
                <a:spcAft>
                  <a:spcPts val="600"/>
                </a:spcAft>
              </a:pPr>
              <a:t>38</a:t>
            </a:fld>
            <a:endParaRPr lang="nl-BE">
              <a:solidFill>
                <a:srgbClr val="FFC000"/>
              </a:solidFill>
            </a:endParaRPr>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9747428" cy="1840024"/>
          </a:xfrm>
        </p:spPr>
        <p:txBody>
          <a:bodyPr anchor="t">
            <a:normAutofit/>
          </a:bodyPr>
          <a:lstStyle/>
          <a:p>
            <a:r>
              <a:rPr lang="nl-BE" sz="2800" dirty="0"/>
              <a:t>De context</a:t>
            </a:r>
          </a:p>
          <a:p>
            <a:r>
              <a:rPr lang="nl-BE" sz="2000" dirty="0"/>
              <a:t>Naspeurbaarheid van de toepassing van andere beveiligingsmaatregelen</a:t>
            </a:r>
          </a:p>
          <a:p>
            <a:endParaRPr lang="fr-FR" sz="2000" dirty="0"/>
          </a:p>
          <a:p>
            <a:r>
              <a:rPr lang="nl-BE" sz="2000" dirty="0">
                <a:solidFill>
                  <a:srgbClr val="FFC000"/>
                </a:solidFill>
              </a:rPr>
              <a:t>Voorbeeld voor het communiceren </a:t>
            </a:r>
            <a:r>
              <a:rPr lang="nl-NL" sz="2000" dirty="0">
                <a:solidFill>
                  <a:srgbClr val="FFC000"/>
                </a:solidFill>
              </a:rPr>
              <a:t>voor het sperren van de beweging</a:t>
            </a:r>
            <a:r>
              <a:rPr lang="nl-BE" sz="2000" dirty="0">
                <a:solidFill>
                  <a:srgbClr val="FFC000"/>
                </a:solidFill>
              </a:rPr>
              <a:t>:</a:t>
            </a:r>
          </a:p>
          <a:p>
            <a:endParaRPr lang="fr-FR" sz="2800" dirty="0"/>
          </a:p>
        </p:txBody>
      </p:sp>
      <p:pic>
        <p:nvPicPr>
          <p:cNvPr id="15" name="Image 29">
            <a:extLst>
              <a:ext uri="{FF2B5EF4-FFF2-40B4-BE49-F238E27FC236}">
                <a16:creationId xmlns:a16="http://schemas.microsoft.com/office/drawing/2014/main" id="{14807712-554B-985A-7AC8-64E36ECDC41E}"/>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665103" y="1577439"/>
            <a:ext cx="770400" cy="572400"/>
          </a:xfrm>
          <a:prstGeom prst="rect">
            <a:avLst/>
          </a:prstGeom>
          <a:ln w="76200">
            <a:solidFill>
              <a:srgbClr val="FFD040"/>
            </a:solidFill>
          </a:ln>
        </p:spPr>
      </p:pic>
      <p:pic>
        <p:nvPicPr>
          <p:cNvPr id="19" name="Image 18">
            <a:extLst>
              <a:ext uri="{FF2B5EF4-FFF2-40B4-BE49-F238E27FC236}">
                <a16:creationId xmlns:a16="http://schemas.microsoft.com/office/drawing/2014/main" id="{DCE463E6-05A9-E24E-4CD6-5620AAD41E0F}"/>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665103" y="2355653"/>
            <a:ext cx="770400" cy="572400"/>
          </a:xfrm>
          <a:prstGeom prst="rect">
            <a:avLst/>
          </a:prstGeom>
          <a:ln w="76200">
            <a:solidFill>
              <a:srgbClr val="FFFF00"/>
            </a:solidFill>
          </a:ln>
        </p:spPr>
      </p:pic>
      <p:pic>
        <p:nvPicPr>
          <p:cNvPr id="2" name="Picture 25">
            <a:extLst>
              <a:ext uri="{FF2B5EF4-FFF2-40B4-BE49-F238E27FC236}">
                <a16:creationId xmlns:a16="http://schemas.microsoft.com/office/drawing/2014/main" id="{4FF6D8E2-E398-B1D8-70AA-A18A46F8C7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5246"/>
          <a:stretch/>
        </p:blipFill>
        <p:spPr bwMode="auto">
          <a:xfrm>
            <a:off x="727035" y="2578725"/>
            <a:ext cx="9721783" cy="380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1DB57B5F-9FCB-2044-A557-F4F7D4EC49B7}"/>
              </a:ext>
            </a:extLst>
          </p:cNvPr>
          <p:cNvSpPr txBox="1"/>
          <p:nvPr/>
        </p:nvSpPr>
        <p:spPr>
          <a:xfrm>
            <a:off x="1743182" y="3338622"/>
            <a:ext cx="3819418" cy="430887"/>
          </a:xfrm>
          <a:prstGeom prst="rect">
            <a:avLst/>
          </a:prstGeom>
          <a:solidFill>
            <a:schemeClr val="bg1"/>
          </a:solidFill>
        </p:spPr>
        <p:txBody>
          <a:bodyPr wrap="square" rtlCol="0">
            <a:spAutoFit/>
          </a:bodyPr>
          <a:lstStyle/>
          <a:p>
            <a:pPr algn="ctr"/>
            <a:r>
              <a:rPr lang="fr-FR" sz="1100" b="1" dirty="0">
                <a:latin typeface="Times New Roman" panose="02020603050405020304" pitchFamily="18" charset="0"/>
                <a:cs typeface="Times New Roman" panose="02020603050405020304" pitchFamily="18" charset="0"/>
              </a:rPr>
              <a:t>Mise en œuvre d’un blocage des mouvements</a:t>
            </a:r>
          </a:p>
          <a:p>
            <a:endParaRPr lang="fr-FR" sz="11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160CA87-D08A-29F7-1E6B-4DDCA671638F}"/>
              </a:ext>
            </a:extLst>
          </p:cNvPr>
          <p:cNvSpPr/>
          <p:nvPr/>
        </p:nvSpPr>
        <p:spPr>
          <a:xfrm>
            <a:off x="1066800" y="4635500"/>
            <a:ext cx="4857750" cy="48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AFAD7C2B-5398-A584-881D-397217B779FD}"/>
              </a:ext>
            </a:extLst>
          </p:cNvPr>
          <p:cNvSpPr txBox="1"/>
          <p:nvPr/>
        </p:nvSpPr>
        <p:spPr>
          <a:xfrm>
            <a:off x="909638" y="5272171"/>
            <a:ext cx="4805362" cy="215444"/>
          </a:xfrm>
          <a:prstGeom prst="rect">
            <a:avLst/>
          </a:prstGeom>
          <a:solidFill>
            <a:schemeClr val="bg1"/>
          </a:solidFill>
        </p:spPr>
        <p:txBody>
          <a:bodyPr wrap="square" rtlCol="0">
            <a:spAutoFit/>
          </a:bodyPr>
          <a:lstStyle/>
          <a:p>
            <a:r>
              <a:rPr lang="fr-FR" sz="800" b="1" dirty="0">
                <a:latin typeface="Times New Roman" panose="02020603050405020304" pitchFamily="18" charset="0"/>
                <a:cs typeface="Times New Roman" panose="02020603050405020304" pitchFamily="18" charset="0"/>
              </a:rPr>
              <a:t>B.  Information, par le représentant d’INFRABEL, de la mise en œuvre d’un blocage des mouvements</a:t>
            </a:r>
          </a:p>
        </p:txBody>
      </p:sp>
      <p:sp>
        <p:nvSpPr>
          <p:cNvPr id="22" name="ZoneTexte 21">
            <a:extLst>
              <a:ext uri="{FF2B5EF4-FFF2-40B4-BE49-F238E27FC236}">
                <a16:creationId xmlns:a16="http://schemas.microsoft.com/office/drawing/2014/main" id="{6E9771EF-2C7F-4784-5DD0-5F3602E0D2CA}"/>
              </a:ext>
            </a:extLst>
          </p:cNvPr>
          <p:cNvSpPr txBox="1"/>
          <p:nvPr/>
        </p:nvSpPr>
        <p:spPr>
          <a:xfrm>
            <a:off x="4383880" y="5642599"/>
            <a:ext cx="1078707" cy="215444"/>
          </a:xfrm>
          <a:prstGeom prst="rect">
            <a:avLst/>
          </a:prstGeom>
          <a:solidFill>
            <a:schemeClr val="bg1"/>
          </a:solidFill>
        </p:spPr>
        <p:txBody>
          <a:bodyPr wrap="square" rtlCol="0">
            <a:spAutoFit/>
          </a:bodyPr>
          <a:lstStyle/>
          <a:p>
            <a:pPr algn="r"/>
            <a:r>
              <a:rPr lang="fr-FR" sz="800" b="1" dirty="0">
                <a:latin typeface="Times New Roman" panose="02020603050405020304" pitchFamily="18" charset="0"/>
                <a:cs typeface="Times New Roman" panose="02020603050405020304" pitchFamily="18" charset="0"/>
              </a:rPr>
              <a:t>est protégé</a:t>
            </a:r>
          </a:p>
        </p:txBody>
      </p:sp>
      <p:sp>
        <p:nvSpPr>
          <p:cNvPr id="23" name="ZoneTexte 22">
            <a:extLst>
              <a:ext uri="{FF2B5EF4-FFF2-40B4-BE49-F238E27FC236}">
                <a16:creationId xmlns:a16="http://schemas.microsoft.com/office/drawing/2014/main" id="{02F87E47-8739-825E-480E-9AA1832FEDBC}"/>
              </a:ext>
            </a:extLst>
          </p:cNvPr>
          <p:cNvSpPr txBox="1"/>
          <p:nvPr/>
        </p:nvSpPr>
        <p:spPr>
          <a:xfrm>
            <a:off x="1080294" y="6092411"/>
            <a:ext cx="2232025" cy="215444"/>
          </a:xfrm>
          <a:prstGeom prst="rect">
            <a:avLst/>
          </a:prstGeom>
          <a:solidFill>
            <a:schemeClr val="bg1"/>
          </a:solidFill>
        </p:spPr>
        <p:txBody>
          <a:bodyPr wrap="square" rtlCol="0">
            <a:spAutoFit/>
          </a:bodyPr>
          <a:lstStyle/>
          <a:p>
            <a:r>
              <a:rPr lang="fr-FR" sz="800" b="1" dirty="0">
                <a:latin typeface="Times New Roman" panose="02020603050405020304" pitchFamily="18" charset="0"/>
                <a:cs typeface="Times New Roman" panose="02020603050405020304" pitchFamily="18" charset="0"/>
              </a:rPr>
              <a:t>Le blocage des mouvements est prévu jusqu’à</a:t>
            </a:r>
          </a:p>
        </p:txBody>
      </p:sp>
    </p:spTree>
    <p:extLst>
      <p:ext uri="{BB962C8B-B14F-4D97-AF65-F5344CB8AC3E}">
        <p14:creationId xmlns:p14="http://schemas.microsoft.com/office/powerpoint/2010/main" val="95647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Espace réservé du texte 5">
            <a:extLst>
              <a:ext uri="{FF2B5EF4-FFF2-40B4-BE49-F238E27FC236}">
                <a16:creationId xmlns:a16="http://schemas.microsoft.com/office/drawing/2014/main" id="{742F9651-C0AF-6A48-ED1A-4C4C8461F3CD}"/>
              </a:ext>
            </a:extLst>
          </p:cNvPr>
          <p:cNvSpPr txBox="1">
            <a:spLocks/>
          </p:cNvSpPr>
          <p:nvPr/>
        </p:nvSpPr>
        <p:spPr>
          <a:xfrm>
            <a:off x="6387605"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chemeClr val="accent3"/>
                </a:solidFill>
              </a:rPr>
              <a:t>Wat gebeurt er ?</a:t>
            </a:r>
          </a:p>
        </p:txBody>
      </p:sp>
      <p:sp>
        <p:nvSpPr>
          <p:cNvPr id="10" name="Espace réservé du texte 5">
            <a:extLst>
              <a:ext uri="{FF2B5EF4-FFF2-40B4-BE49-F238E27FC236}">
                <a16:creationId xmlns:a16="http://schemas.microsoft.com/office/drawing/2014/main" id="{47F0DB85-2811-3B03-1D8B-BBDF5B48E999}"/>
              </a:ext>
            </a:extLst>
          </p:cNvPr>
          <p:cNvSpPr txBox="1">
            <a:spLocks/>
          </p:cNvSpPr>
          <p:nvPr/>
        </p:nvSpPr>
        <p:spPr>
          <a:xfrm>
            <a:off x="650966" y="4605781"/>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chemeClr val="accent3"/>
                </a:solidFill>
              </a:rPr>
              <a:t>Wie komt tussen ?</a:t>
            </a:r>
          </a:p>
        </p:txBody>
      </p:sp>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solidFill>
                  <a:srgbClr val="FFC000"/>
                </a:solidFill>
              </a:rPr>
              <a:pPr>
                <a:spcAft>
                  <a:spcPts val="600"/>
                </a:spcAft>
              </a:pPr>
              <a:t>39</a:t>
            </a:fld>
            <a:endParaRPr lang="nl-BE">
              <a:solidFill>
                <a:srgbClr val="FFC000"/>
              </a:solidFill>
            </a:endParaRPr>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9747428" cy="1840024"/>
          </a:xfrm>
        </p:spPr>
        <p:txBody>
          <a:bodyPr anchor="t">
            <a:normAutofit/>
          </a:bodyPr>
          <a:lstStyle/>
          <a:p>
            <a:r>
              <a:rPr lang="nl-BE" sz="2800" dirty="0"/>
              <a:t>De context</a:t>
            </a:r>
          </a:p>
          <a:p>
            <a:r>
              <a:rPr lang="nl-BE" sz="2000" dirty="0"/>
              <a:t>Naspeurbaarheid van de toepassing van andere beveiligingsmaatregelen</a:t>
            </a:r>
          </a:p>
          <a:p>
            <a:endParaRPr lang="fr-FR" sz="2000" dirty="0"/>
          </a:p>
          <a:p>
            <a:r>
              <a:rPr lang="nl-BE" sz="2000" dirty="0">
                <a:solidFill>
                  <a:schemeClr val="accent3"/>
                </a:solidFill>
              </a:rPr>
              <a:t>Voorbeeld voor het communiceren </a:t>
            </a:r>
            <a:r>
              <a:rPr lang="nl-NL" sz="2000" dirty="0">
                <a:solidFill>
                  <a:schemeClr val="accent3"/>
                </a:solidFill>
              </a:rPr>
              <a:t>voor een </a:t>
            </a:r>
            <a:r>
              <a:rPr lang="nl-NL" sz="2000" dirty="0" err="1">
                <a:solidFill>
                  <a:schemeClr val="accent3"/>
                </a:solidFill>
              </a:rPr>
              <a:t>aankondigingsysteem</a:t>
            </a:r>
            <a:r>
              <a:rPr lang="nl-BE" sz="2000" dirty="0">
                <a:solidFill>
                  <a:schemeClr val="accent3"/>
                </a:solidFill>
              </a:rPr>
              <a:t>:</a:t>
            </a:r>
          </a:p>
          <a:p>
            <a:endParaRPr lang="fr-FR" sz="2800" dirty="0"/>
          </a:p>
        </p:txBody>
      </p:sp>
      <p:sp>
        <p:nvSpPr>
          <p:cNvPr id="4" name="Espace réservé du texte 5">
            <a:extLst>
              <a:ext uri="{FF2B5EF4-FFF2-40B4-BE49-F238E27FC236}">
                <a16:creationId xmlns:a16="http://schemas.microsoft.com/office/drawing/2014/main" id="{A6001712-02B4-3A03-3E22-40D28A270933}"/>
              </a:ext>
            </a:extLst>
          </p:cNvPr>
          <p:cNvSpPr txBox="1">
            <a:spLocks/>
          </p:cNvSpPr>
          <p:nvPr/>
        </p:nvSpPr>
        <p:spPr>
          <a:xfrm>
            <a:off x="666575" y="3291174"/>
            <a:ext cx="5341863"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dirty="0">
                <a:solidFill>
                  <a:schemeClr val="accent3"/>
                </a:solidFill>
              </a:rPr>
              <a:t>Bij het toepassen </a:t>
            </a:r>
            <a:r>
              <a:rPr lang="nl-NL" sz="1200" dirty="0">
                <a:solidFill>
                  <a:schemeClr val="accent3"/>
                </a:solidFill>
              </a:rPr>
              <a:t>voor een </a:t>
            </a:r>
            <a:r>
              <a:rPr lang="nl-NL" sz="1200" dirty="0" err="1">
                <a:solidFill>
                  <a:schemeClr val="accent3"/>
                </a:solidFill>
              </a:rPr>
              <a:t>aankondigingsysteem</a:t>
            </a:r>
            <a:r>
              <a:rPr lang="nl-BE" sz="1200" dirty="0">
                <a:solidFill>
                  <a:schemeClr val="accent3"/>
                </a:solidFill>
              </a:rPr>
              <a:t> onder toezicht van de leider van het werk van Infrabel / TUC-RAIL Voor de start van de werken onder toezicht van de leider van het werk van Infrabel / TUC-RAIL</a:t>
            </a:r>
          </a:p>
          <a:p>
            <a:pPr marL="171450" indent="-171450">
              <a:spcBef>
                <a:spcPts val="300"/>
              </a:spcBef>
              <a:buFont typeface="Arial" panose="020B0604020202020204" pitchFamily="34" charset="0"/>
              <a:buChar char="•"/>
            </a:pPr>
            <a:r>
              <a:rPr lang="nl-BE" sz="1200" dirty="0">
                <a:solidFill>
                  <a:schemeClr val="accent3"/>
                </a:solidFill>
              </a:rPr>
              <a:t>Wanneer er wijzigingen aangebracht worden bij de toegepaste beveiligingsmaatregelen.</a:t>
            </a:r>
          </a:p>
        </p:txBody>
      </p:sp>
      <p:cxnSp>
        <p:nvCxnSpPr>
          <p:cNvPr id="5" name="Connecteur droit 4">
            <a:extLst>
              <a:ext uri="{FF2B5EF4-FFF2-40B4-BE49-F238E27FC236}">
                <a16:creationId xmlns:a16="http://schemas.microsoft.com/office/drawing/2014/main" id="{93C29839-1525-BD33-F97E-86FDA1160AB3}"/>
              </a:ext>
            </a:extLst>
          </p:cNvPr>
          <p:cNvCxnSpPr/>
          <p:nvPr/>
        </p:nvCxnSpPr>
        <p:spPr>
          <a:xfrm>
            <a:off x="700483" y="3258137"/>
            <a:ext cx="513782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Espace réservé du texte 5">
            <a:extLst>
              <a:ext uri="{FF2B5EF4-FFF2-40B4-BE49-F238E27FC236}">
                <a16:creationId xmlns:a16="http://schemas.microsoft.com/office/drawing/2014/main" id="{2CEF37DA-A40C-51BA-00C3-3F944CFFB83C}"/>
              </a:ext>
            </a:extLst>
          </p:cNvPr>
          <p:cNvSpPr txBox="1">
            <a:spLocks/>
          </p:cNvSpPr>
          <p:nvPr/>
        </p:nvSpPr>
        <p:spPr>
          <a:xfrm>
            <a:off x="700483" y="2887808"/>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chemeClr val="accent3"/>
                </a:solidFill>
              </a:rPr>
              <a:t>Wanneer ?</a:t>
            </a:r>
          </a:p>
        </p:txBody>
      </p:sp>
      <p:cxnSp>
        <p:nvCxnSpPr>
          <p:cNvPr id="9" name="Connecteur droit 8">
            <a:extLst>
              <a:ext uri="{FF2B5EF4-FFF2-40B4-BE49-F238E27FC236}">
                <a16:creationId xmlns:a16="http://schemas.microsoft.com/office/drawing/2014/main" id="{FFD261F4-81B7-E2CF-31BC-3FE0458748C4}"/>
              </a:ext>
            </a:extLst>
          </p:cNvPr>
          <p:cNvCxnSpPr/>
          <p:nvPr/>
        </p:nvCxnSpPr>
        <p:spPr>
          <a:xfrm>
            <a:off x="700483" y="4935597"/>
            <a:ext cx="513782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9726010E-A47A-8A93-46F1-2A2B367B012C}"/>
              </a:ext>
            </a:extLst>
          </p:cNvPr>
          <p:cNvSpPr txBox="1">
            <a:spLocks/>
          </p:cNvSpPr>
          <p:nvPr/>
        </p:nvSpPr>
        <p:spPr>
          <a:xfrm>
            <a:off x="666569" y="5066948"/>
            <a:ext cx="5122218" cy="853415"/>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dirty="0">
                <a:solidFill>
                  <a:schemeClr val="accent3"/>
                </a:solidFill>
              </a:rPr>
              <a:t>De leider van het werk/ werfleider van Infrabel of van TUC-Rail</a:t>
            </a:r>
          </a:p>
          <a:p>
            <a:pPr marL="171450" indent="-171450">
              <a:spcBef>
                <a:spcPts val="300"/>
              </a:spcBef>
              <a:buFont typeface="Arial" panose="020B0604020202020204" pitchFamily="34" charset="0"/>
              <a:buChar char="•"/>
            </a:pPr>
            <a:r>
              <a:rPr lang="nl-BE" sz="1200" dirty="0">
                <a:solidFill>
                  <a:schemeClr val="accent3"/>
                </a:solidFill>
              </a:rPr>
              <a:t>De leider van het werk van de aannemer (vertegenwoordiger van de aannemer)</a:t>
            </a:r>
          </a:p>
          <a:p>
            <a:pPr marL="171450" indent="-171450">
              <a:spcBef>
                <a:spcPts val="300"/>
              </a:spcBef>
              <a:buFont typeface="Arial" panose="020B0604020202020204" pitchFamily="34" charset="0"/>
              <a:buChar char="•"/>
            </a:pPr>
            <a:endParaRPr lang="fr-FR" sz="1200" dirty="0">
              <a:solidFill>
                <a:schemeClr val="accent3"/>
              </a:solidFill>
            </a:endParaRPr>
          </a:p>
        </p:txBody>
      </p:sp>
      <p:sp>
        <p:nvSpPr>
          <p:cNvPr id="12" name="Espace réservé du texte 5">
            <a:extLst>
              <a:ext uri="{FF2B5EF4-FFF2-40B4-BE49-F238E27FC236}">
                <a16:creationId xmlns:a16="http://schemas.microsoft.com/office/drawing/2014/main" id="{C66185DC-9324-FF6C-FB2A-34865E28B302}"/>
              </a:ext>
            </a:extLst>
          </p:cNvPr>
          <p:cNvSpPr txBox="1">
            <a:spLocks/>
          </p:cNvSpPr>
          <p:nvPr/>
        </p:nvSpPr>
        <p:spPr>
          <a:xfrm>
            <a:off x="6403211" y="3327295"/>
            <a:ext cx="5137821" cy="80614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buFont typeface="Arial" panose="020B0604020202020204" pitchFamily="34" charset="0"/>
              <a:buChar char="•"/>
            </a:pPr>
            <a:r>
              <a:rPr lang="nl-BE" sz="1200" b="1" dirty="0">
                <a:solidFill>
                  <a:schemeClr val="accent3"/>
                </a:solidFill>
              </a:rPr>
              <a:t>Aanpassing Formulier I427</a:t>
            </a:r>
          </a:p>
          <a:p>
            <a:pPr marL="171450" indent="-171450">
              <a:spcBef>
                <a:spcPts val="300"/>
              </a:spcBef>
              <a:buFont typeface="Arial" panose="020B0604020202020204" pitchFamily="34" charset="0"/>
              <a:buChar char="•"/>
            </a:pPr>
            <a:r>
              <a:rPr lang="nl-BE" sz="1200" b="1" dirty="0">
                <a:solidFill>
                  <a:schemeClr val="accent3"/>
                </a:solidFill>
              </a:rPr>
              <a:t>Nieuwe Formulier</a:t>
            </a:r>
          </a:p>
          <a:p>
            <a:pPr marL="171450" indent="-171450">
              <a:spcBef>
                <a:spcPts val="300"/>
              </a:spcBef>
              <a:buFont typeface="Arial" panose="020B0604020202020204" pitchFamily="34" charset="0"/>
              <a:buChar char="•"/>
            </a:pPr>
            <a:r>
              <a:rPr lang="fr-BE" sz="1200" b="1" dirty="0">
                <a:solidFill>
                  <a:schemeClr val="accent3"/>
                </a:solidFill>
              </a:rPr>
              <a:t>Digitale </a:t>
            </a:r>
            <a:r>
              <a:rPr lang="fr-BE" sz="1200" b="1" dirty="0" err="1">
                <a:solidFill>
                  <a:schemeClr val="accent3"/>
                </a:solidFill>
              </a:rPr>
              <a:t>oplossing</a:t>
            </a:r>
            <a:endParaRPr lang="fr-BE" sz="1200" b="1" dirty="0">
              <a:solidFill>
                <a:schemeClr val="accent3"/>
              </a:solidFill>
            </a:endParaRPr>
          </a:p>
          <a:p>
            <a:pPr marL="171450" indent="-171450">
              <a:spcBef>
                <a:spcPts val="300"/>
              </a:spcBef>
              <a:buFont typeface="Arial" panose="020B0604020202020204" pitchFamily="34" charset="0"/>
              <a:buChar char="•"/>
            </a:pPr>
            <a:endParaRPr lang="fr-FR" sz="1200" dirty="0">
              <a:solidFill>
                <a:schemeClr val="accent3"/>
              </a:solidFill>
            </a:endParaRPr>
          </a:p>
        </p:txBody>
      </p:sp>
      <p:cxnSp>
        <p:nvCxnSpPr>
          <p:cNvPr id="13" name="Connecteur droit 12">
            <a:extLst>
              <a:ext uri="{FF2B5EF4-FFF2-40B4-BE49-F238E27FC236}">
                <a16:creationId xmlns:a16="http://schemas.microsoft.com/office/drawing/2014/main" id="{1A8B60BF-C4DB-7350-179F-6270DD71D094}"/>
              </a:ext>
            </a:extLst>
          </p:cNvPr>
          <p:cNvCxnSpPr/>
          <p:nvPr/>
        </p:nvCxnSpPr>
        <p:spPr>
          <a:xfrm>
            <a:off x="6387606" y="3286817"/>
            <a:ext cx="513782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C563EE3A-DA62-96F0-6380-86918F0BE6FE}"/>
              </a:ext>
            </a:extLst>
          </p:cNvPr>
          <p:cNvSpPr txBox="1">
            <a:spLocks/>
          </p:cNvSpPr>
          <p:nvPr/>
        </p:nvSpPr>
        <p:spPr>
          <a:xfrm>
            <a:off x="6387605" y="2922530"/>
            <a:ext cx="5137821" cy="329816"/>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a:solidFill>
                  <a:schemeClr val="accent3"/>
                </a:solidFill>
              </a:rPr>
              <a:t>Hulpmiddelen &amp; Templates</a:t>
            </a:r>
          </a:p>
        </p:txBody>
      </p:sp>
      <p:cxnSp>
        <p:nvCxnSpPr>
          <p:cNvPr id="16" name="Connecteur droit 15">
            <a:extLst>
              <a:ext uri="{FF2B5EF4-FFF2-40B4-BE49-F238E27FC236}">
                <a16:creationId xmlns:a16="http://schemas.microsoft.com/office/drawing/2014/main" id="{CA50CC8B-B54E-6235-3B0B-1D5FAD62F85C}"/>
              </a:ext>
            </a:extLst>
          </p:cNvPr>
          <p:cNvCxnSpPr/>
          <p:nvPr/>
        </p:nvCxnSpPr>
        <p:spPr>
          <a:xfrm>
            <a:off x="6408049" y="4937802"/>
            <a:ext cx="513782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070B80ED-20B2-7622-8136-94E9569015AB}"/>
              </a:ext>
            </a:extLst>
          </p:cNvPr>
          <p:cNvSpPr txBox="1">
            <a:spLocks/>
          </p:cNvSpPr>
          <p:nvPr/>
        </p:nvSpPr>
        <p:spPr>
          <a:xfrm>
            <a:off x="6403211" y="5061502"/>
            <a:ext cx="5507579" cy="1809381"/>
          </a:xfrm>
          <a:prstGeom prst="rect">
            <a:avLst/>
          </a:prstGeom>
          <a:ln>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spcBef>
                <a:spcPts val="300"/>
              </a:spcBef>
              <a:buClrTx/>
            </a:pPr>
            <a:r>
              <a:rPr lang="nl-NL" sz="1200" dirty="0">
                <a:solidFill>
                  <a:schemeClr val="accent3"/>
                </a:solidFill>
              </a:rPr>
              <a:t>Bevestiging van de afspraken die zijn gemaakt bij de voorbereiding en planning van de werkzaamheden (met name over de toepassing van veiligheidsmaatregelen)</a:t>
            </a:r>
          </a:p>
          <a:p>
            <a:pPr marL="171450" lvl="1" indent="-171450">
              <a:spcBef>
                <a:spcPts val="300"/>
              </a:spcBef>
              <a:buClrTx/>
            </a:pPr>
            <a:r>
              <a:rPr lang="nl-NL" sz="1200" dirty="0">
                <a:solidFill>
                  <a:schemeClr val="accent3"/>
                </a:solidFill>
              </a:rPr>
              <a:t>Informatie, door de vertegenwoordiger van Infrabel, over de toepassing voor een </a:t>
            </a:r>
            <a:r>
              <a:rPr lang="nl-NL" sz="1200" dirty="0" err="1">
                <a:solidFill>
                  <a:schemeClr val="accent3"/>
                </a:solidFill>
              </a:rPr>
              <a:t>aankondigingsysteem</a:t>
            </a:r>
            <a:endParaRPr lang="nl-NL" sz="1200" dirty="0">
              <a:solidFill>
                <a:schemeClr val="accent3"/>
              </a:solidFill>
            </a:endParaRPr>
          </a:p>
          <a:p>
            <a:pPr marL="171450" lvl="1" indent="-171450">
              <a:spcBef>
                <a:spcPts val="300"/>
              </a:spcBef>
              <a:buClrTx/>
            </a:pPr>
            <a:r>
              <a:rPr lang="nl-NL" sz="1200" dirty="0">
                <a:solidFill>
                  <a:schemeClr val="accent3"/>
                </a:solidFill>
              </a:rPr>
              <a:t>Mededeling door de vertegenwoordiger van de aannemer over de voltooiing van zijn werkzaamheden</a:t>
            </a:r>
            <a:endParaRPr lang="fr-FR" sz="1200" dirty="0">
              <a:solidFill>
                <a:schemeClr val="accent3"/>
              </a:solidFill>
            </a:endParaRPr>
          </a:p>
        </p:txBody>
      </p:sp>
      <p:pic>
        <p:nvPicPr>
          <p:cNvPr id="2" name="Image 1">
            <a:extLst>
              <a:ext uri="{FF2B5EF4-FFF2-40B4-BE49-F238E27FC236}">
                <a16:creationId xmlns:a16="http://schemas.microsoft.com/office/drawing/2014/main" id="{E07ED475-D3C9-8976-085B-1A6AAD2E4214}"/>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310650" y="1677327"/>
            <a:ext cx="1081250" cy="741974"/>
          </a:xfrm>
          <a:prstGeom prst="rect">
            <a:avLst/>
          </a:prstGeom>
          <a:ln w="76200">
            <a:solidFill>
              <a:schemeClr val="accent3"/>
            </a:solidFill>
          </a:ln>
        </p:spPr>
      </p:pic>
    </p:spTree>
    <p:extLst>
      <p:ext uri="{BB962C8B-B14F-4D97-AF65-F5344CB8AC3E}">
        <p14:creationId xmlns:p14="http://schemas.microsoft.com/office/powerpoint/2010/main" val="40788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57238E1-59ED-17C8-6664-41244E879334}"/>
              </a:ext>
            </a:extLst>
          </p:cNvPr>
          <p:cNvSpPr>
            <a:spLocks noGrp="1"/>
          </p:cNvSpPr>
          <p:nvPr>
            <p:ph type="sldNum" sz="quarter" idx="4"/>
          </p:nvPr>
        </p:nvSpPr>
        <p:spPr/>
        <p:txBody>
          <a:bodyPr/>
          <a:lstStyle/>
          <a:p>
            <a:fld id="{070B80B4-B953-6547-A044-6E303DFD4AF3}" type="slidenum">
              <a:rPr lang="nl-BE" smtClean="0"/>
              <a:pPr/>
              <a:t>4</a:t>
            </a:fld>
            <a:endParaRPr lang="nl-BE"/>
          </a:p>
        </p:txBody>
      </p:sp>
      <p:sp>
        <p:nvSpPr>
          <p:cNvPr id="3" name="Espace réservé du texte 2">
            <a:extLst>
              <a:ext uri="{FF2B5EF4-FFF2-40B4-BE49-F238E27FC236}">
                <a16:creationId xmlns:a16="http://schemas.microsoft.com/office/drawing/2014/main" id="{D8DFAC42-451D-4785-B635-DF606DCC3809}"/>
              </a:ext>
            </a:extLst>
          </p:cNvPr>
          <p:cNvSpPr>
            <a:spLocks noGrp="1"/>
          </p:cNvSpPr>
          <p:nvPr>
            <p:ph type="body" sz="quarter" idx="22"/>
          </p:nvPr>
        </p:nvSpPr>
        <p:spPr/>
        <p:txBody>
          <a:bodyPr/>
          <a:lstStyle/>
          <a:p>
            <a:endParaRPr lang="fr-FR"/>
          </a:p>
        </p:txBody>
      </p:sp>
      <p:sp>
        <p:nvSpPr>
          <p:cNvPr id="4" name="Espace réservé du texte 3">
            <a:extLst>
              <a:ext uri="{FF2B5EF4-FFF2-40B4-BE49-F238E27FC236}">
                <a16:creationId xmlns:a16="http://schemas.microsoft.com/office/drawing/2014/main" id="{AB5E5ED0-7C42-4E04-0BE4-C61EAE186E4C}"/>
              </a:ext>
            </a:extLst>
          </p:cNvPr>
          <p:cNvSpPr>
            <a:spLocks noGrp="1"/>
          </p:cNvSpPr>
          <p:nvPr>
            <p:ph type="body" sz="quarter" idx="24"/>
          </p:nvPr>
        </p:nvSpPr>
        <p:spPr/>
        <p:txBody>
          <a:bodyPr/>
          <a:lstStyle/>
          <a:p>
            <a:endParaRPr lang="fr-FR"/>
          </a:p>
        </p:txBody>
      </p:sp>
      <p:sp>
        <p:nvSpPr>
          <p:cNvPr id="5" name="Espace réservé du texte 4">
            <a:extLst>
              <a:ext uri="{FF2B5EF4-FFF2-40B4-BE49-F238E27FC236}">
                <a16:creationId xmlns:a16="http://schemas.microsoft.com/office/drawing/2014/main" id="{83ED95EE-ABB2-023C-9269-2E6E0903ACDD}"/>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63428C53-762A-60C2-B492-9E1B9FE8BBFE}"/>
              </a:ext>
            </a:extLst>
          </p:cNvPr>
          <p:cNvSpPr>
            <a:spLocks noGrp="1"/>
          </p:cNvSpPr>
          <p:nvPr>
            <p:ph type="body" sz="quarter" idx="17"/>
          </p:nvPr>
        </p:nvSpPr>
        <p:spPr/>
        <p:txBody>
          <a:bodyPr/>
          <a:lstStyle/>
          <a:p>
            <a:endParaRPr lang="fr-F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Complément 6">
                <a:extLst>
                  <a:ext uri="{FF2B5EF4-FFF2-40B4-BE49-F238E27FC236}">
                    <a16:creationId xmlns:a16="http://schemas.microsoft.com/office/drawing/2014/main" id="{A4DCEDA2-FF1C-886F-9EB7-AC4BDA224DED}"/>
                  </a:ext>
                </a:extLst>
              </p:cNvPr>
              <p:cNvGraphicFramePr>
                <a:graphicFrameLocks noGrp="1"/>
              </p:cNvGraphicFramePr>
              <p:nvPr>
                <p:extLst>
                  <p:ext uri="{D42A27DB-BD31-4B8C-83A1-F6EECF244321}">
                    <p14:modId xmlns:p14="http://schemas.microsoft.com/office/powerpoint/2010/main" val="2694548728"/>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7" name="Complément 6">
                <a:extLst>
                  <a:ext uri="{FF2B5EF4-FFF2-40B4-BE49-F238E27FC236}">
                    <a16:creationId xmlns:a16="http://schemas.microsoft.com/office/drawing/2014/main" id="{A4DCEDA2-FF1C-886F-9EB7-AC4BDA224DE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784265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a:xfrm>
            <a:off x="11464965" y="6772275"/>
            <a:ext cx="565240" cy="365125"/>
          </a:xfrm>
        </p:spPr>
        <p:txBody>
          <a:bodyPr/>
          <a:lstStyle/>
          <a:p>
            <a:pPr>
              <a:spcAft>
                <a:spcPts val="600"/>
              </a:spcAft>
            </a:pPr>
            <a:fld id="{070B80B4-B953-6547-A044-6E303DFD4AF3}" type="slidenum">
              <a:rPr lang="nl-BE" smtClean="0">
                <a:solidFill>
                  <a:srgbClr val="FFC000"/>
                </a:solidFill>
              </a:rPr>
              <a:pPr>
                <a:spcAft>
                  <a:spcPts val="600"/>
                </a:spcAft>
              </a:pPr>
              <a:t>40</a:t>
            </a:fld>
            <a:endParaRPr lang="nl-BE">
              <a:solidFill>
                <a:srgbClr val="FFC000"/>
              </a:solidFill>
            </a:endParaRPr>
          </a:p>
        </p:txBody>
      </p:sp>
      <p:sp>
        <p:nvSpPr>
          <p:cNvPr id="6" name="Espace réservé du texte 5">
            <a:extLst>
              <a:ext uri="{FF2B5EF4-FFF2-40B4-BE49-F238E27FC236}">
                <a16:creationId xmlns:a16="http://schemas.microsoft.com/office/drawing/2014/main" id="{10BF9706-A0CB-4963-973C-2EFB8CC5120A}"/>
              </a:ext>
            </a:extLst>
          </p:cNvPr>
          <p:cNvSpPr>
            <a:spLocks noGrp="1"/>
          </p:cNvSpPr>
          <p:nvPr>
            <p:ph type="body" sz="quarter" idx="17"/>
          </p:nvPr>
        </p:nvSpPr>
        <p:spPr>
          <a:xfrm>
            <a:off x="666572" y="845231"/>
            <a:ext cx="9747428" cy="1840024"/>
          </a:xfrm>
        </p:spPr>
        <p:txBody>
          <a:bodyPr anchor="t">
            <a:normAutofit/>
          </a:bodyPr>
          <a:lstStyle/>
          <a:p>
            <a:r>
              <a:rPr lang="nl-BE" sz="2800" dirty="0"/>
              <a:t>De context</a:t>
            </a:r>
          </a:p>
          <a:p>
            <a:r>
              <a:rPr lang="nl-BE" sz="2000" dirty="0"/>
              <a:t>Naspeurbaarheid van de toepassing van andere beveiligingsmaatregelen</a:t>
            </a:r>
          </a:p>
          <a:p>
            <a:endParaRPr lang="fr-FR" sz="2000" dirty="0"/>
          </a:p>
          <a:p>
            <a:r>
              <a:rPr lang="nl-BE" sz="2000" dirty="0">
                <a:solidFill>
                  <a:schemeClr val="accent3"/>
                </a:solidFill>
              </a:rPr>
              <a:t>Voorbeeld voor het communiceren </a:t>
            </a:r>
            <a:r>
              <a:rPr lang="nl-NL" sz="2000" dirty="0">
                <a:solidFill>
                  <a:schemeClr val="accent3"/>
                </a:solidFill>
              </a:rPr>
              <a:t>voor een </a:t>
            </a:r>
            <a:r>
              <a:rPr lang="nl-NL" sz="2000" dirty="0" err="1">
                <a:solidFill>
                  <a:schemeClr val="accent3"/>
                </a:solidFill>
              </a:rPr>
              <a:t>aankondigingsysteem</a:t>
            </a:r>
            <a:r>
              <a:rPr lang="nl-BE" sz="2000" dirty="0">
                <a:solidFill>
                  <a:schemeClr val="accent3"/>
                </a:solidFill>
              </a:rPr>
              <a:t>:</a:t>
            </a:r>
          </a:p>
          <a:p>
            <a:endParaRPr lang="fr-FR" sz="2800" dirty="0"/>
          </a:p>
        </p:txBody>
      </p:sp>
      <p:pic>
        <p:nvPicPr>
          <p:cNvPr id="4" name="Image 3">
            <a:extLst>
              <a:ext uri="{FF2B5EF4-FFF2-40B4-BE49-F238E27FC236}">
                <a16:creationId xmlns:a16="http://schemas.microsoft.com/office/drawing/2014/main" id="{BFEEF775-3EAF-CC79-2C0B-2525E8D9E7EA}"/>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310650" y="1677327"/>
            <a:ext cx="1081250" cy="741974"/>
          </a:xfrm>
          <a:prstGeom prst="rect">
            <a:avLst/>
          </a:prstGeom>
          <a:ln w="76200">
            <a:solidFill>
              <a:schemeClr val="accent3"/>
            </a:solidFill>
          </a:ln>
        </p:spPr>
      </p:pic>
      <p:pic>
        <p:nvPicPr>
          <p:cNvPr id="5" name="Picture 25">
            <a:extLst>
              <a:ext uri="{FF2B5EF4-FFF2-40B4-BE49-F238E27FC236}">
                <a16:creationId xmlns:a16="http://schemas.microsoft.com/office/drawing/2014/main" id="{F8BE279F-CA32-97E1-C7E6-ACA01C19FE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246"/>
          <a:stretch/>
        </p:blipFill>
        <p:spPr bwMode="auto">
          <a:xfrm>
            <a:off x="727035" y="2578725"/>
            <a:ext cx="9721783" cy="380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1ACFEBC6-ED65-E43C-E52A-687608A463F0}"/>
              </a:ext>
            </a:extLst>
          </p:cNvPr>
          <p:cNvSpPr txBox="1"/>
          <p:nvPr/>
        </p:nvSpPr>
        <p:spPr>
          <a:xfrm>
            <a:off x="1743182" y="3338622"/>
            <a:ext cx="3819418" cy="430887"/>
          </a:xfrm>
          <a:prstGeom prst="rect">
            <a:avLst/>
          </a:prstGeom>
          <a:solidFill>
            <a:schemeClr val="bg1"/>
          </a:solidFill>
        </p:spPr>
        <p:txBody>
          <a:bodyPr wrap="square" rtlCol="0">
            <a:spAutoFit/>
          </a:bodyPr>
          <a:lstStyle/>
          <a:p>
            <a:pPr algn="ctr"/>
            <a:r>
              <a:rPr lang="fr-FR" sz="1100" b="1" dirty="0">
                <a:latin typeface="Times New Roman" panose="02020603050405020304" pitchFamily="18" charset="0"/>
                <a:cs typeface="Times New Roman" panose="02020603050405020304" pitchFamily="18" charset="0"/>
              </a:rPr>
              <a:t>Mise en œuvre d’un dispositif d’annonce</a:t>
            </a:r>
          </a:p>
          <a:p>
            <a:endParaRPr lang="fr-FR" sz="11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7367C3A-1335-E57C-39ED-5199B73C6CD3}"/>
              </a:ext>
            </a:extLst>
          </p:cNvPr>
          <p:cNvSpPr/>
          <p:nvPr/>
        </p:nvSpPr>
        <p:spPr>
          <a:xfrm>
            <a:off x="1066800" y="4635500"/>
            <a:ext cx="4857750" cy="48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7A0F35B-1461-FED8-D655-ACA015BC91A1}"/>
              </a:ext>
            </a:extLst>
          </p:cNvPr>
          <p:cNvSpPr txBox="1"/>
          <p:nvPr/>
        </p:nvSpPr>
        <p:spPr>
          <a:xfrm>
            <a:off x="909638" y="5272171"/>
            <a:ext cx="4805362" cy="215444"/>
          </a:xfrm>
          <a:prstGeom prst="rect">
            <a:avLst/>
          </a:prstGeom>
          <a:solidFill>
            <a:schemeClr val="bg1"/>
          </a:solidFill>
        </p:spPr>
        <p:txBody>
          <a:bodyPr wrap="square" rtlCol="0">
            <a:spAutoFit/>
          </a:bodyPr>
          <a:lstStyle/>
          <a:p>
            <a:r>
              <a:rPr lang="fr-FR" sz="800" b="1" dirty="0">
                <a:latin typeface="Times New Roman" panose="02020603050405020304" pitchFamily="18" charset="0"/>
                <a:cs typeface="Times New Roman" panose="02020603050405020304" pitchFamily="18" charset="0"/>
              </a:rPr>
              <a:t>B.  Information, par le représentant d’INFRABEL, de la mise en œuvre d’un dispositif d’annonce</a:t>
            </a:r>
          </a:p>
        </p:txBody>
      </p:sp>
      <p:sp>
        <p:nvSpPr>
          <p:cNvPr id="11" name="ZoneTexte 10">
            <a:extLst>
              <a:ext uri="{FF2B5EF4-FFF2-40B4-BE49-F238E27FC236}">
                <a16:creationId xmlns:a16="http://schemas.microsoft.com/office/drawing/2014/main" id="{170DC920-276A-3AB1-B0E0-7EE4CF89780B}"/>
              </a:ext>
            </a:extLst>
          </p:cNvPr>
          <p:cNvSpPr txBox="1"/>
          <p:nvPr/>
        </p:nvSpPr>
        <p:spPr>
          <a:xfrm>
            <a:off x="4383880" y="5642599"/>
            <a:ext cx="1078707" cy="215444"/>
          </a:xfrm>
          <a:prstGeom prst="rect">
            <a:avLst/>
          </a:prstGeom>
          <a:solidFill>
            <a:schemeClr val="bg1"/>
          </a:solidFill>
        </p:spPr>
        <p:txBody>
          <a:bodyPr wrap="square" rtlCol="0">
            <a:spAutoFit/>
          </a:bodyPr>
          <a:lstStyle/>
          <a:p>
            <a:pPr algn="r"/>
            <a:r>
              <a:rPr lang="fr-FR" sz="800" b="1" dirty="0">
                <a:latin typeface="Times New Roman" panose="02020603050405020304" pitchFamily="18" charset="0"/>
                <a:cs typeface="Times New Roman" panose="02020603050405020304" pitchFamily="18" charset="0"/>
              </a:rPr>
              <a:t>est protégé</a:t>
            </a:r>
          </a:p>
        </p:txBody>
      </p:sp>
      <p:sp>
        <p:nvSpPr>
          <p:cNvPr id="12" name="ZoneTexte 11">
            <a:extLst>
              <a:ext uri="{FF2B5EF4-FFF2-40B4-BE49-F238E27FC236}">
                <a16:creationId xmlns:a16="http://schemas.microsoft.com/office/drawing/2014/main" id="{F5B3F503-F655-E678-8343-1E9AD10190A0}"/>
              </a:ext>
            </a:extLst>
          </p:cNvPr>
          <p:cNvSpPr txBox="1"/>
          <p:nvPr/>
        </p:nvSpPr>
        <p:spPr>
          <a:xfrm>
            <a:off x="1080294" y="6092411"/>
            <a:ext cx="2232025" cy="215444"/>
          </a:xfrm>
          <a:prstGeom prst="rect">
            <a:avLst/>
          </a:prstGeom>
          <a:solidFill>
            <a:schemeClr val="bg1"/>
          </a:solidFill>
        </p:spPr>
        <p:txBody>
          <a:bodyPr wrap="square" rtlCol="0">
            <a:spAutoFit/>
          </a:bodyPr>
          <a:lstStyle/>
          <a:p>
            <a:r>
              <a:rPr lang="fr-FR" sz="800" b="1" dirty="0">
                <a:latin typeface="Times New Roman" panose="02020603050405020304" pitchFamily="18" charset="0"/>
                <a:cs typeface="Times New Roman" panose="02020603050405020304" pitchFamily="18" charset="0"/>
              </a:rPr>
              <a:t>Le dispositif d’annonce est prévu jusqu’à</a:t>
            </a:r>
          </a:p>
        </p:txBody>
      </p:sp>
    </p:spTree>
    <p:extLst>
      <p:ext uri="{BB962C8B-B14F-4D97-AF65-F5344CB8AC3E}">
        <p14:creationId xmlns:p14="http://schemas.microsoft.com/office/powerpoint/2010/main" val="3866159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Slide Number Placeholder 1">
            <a:extLst>
              <a:ext uri="{FF2B5EF4-FFF2-40B4-BE49-F238E27FC236}">
                <a16:creationId xmlns:a16="http://schemas.microsoft.com/office/drawing/2014/main" id="{BFEBD515-EFCC-0A21-2D31-89A29467A659}"/>
              </a:ext>
            </a:extLst>
          </p:cNvPr>
          <p:cNvSpPr>
            <a:spLocks noGrp="1"/>
          </p:cNvSpPr>
          <p:nvPr>
            <p:ph type="sldNum" sz="quarter" idx="4"/>
          </p:nvPr>
        </p:nvSpPr>
        <p:spPr/>
        <p:txBody>
          <a:bodyPr/>
          <a:lstStyle/>
          <a:p>
            <a:pPr>
              <a:spcAft>
                <a:spcPts val="600"/>
              </a:spcAft>
            </a:pPr>
            <a:fld id="{070B80B4-B953-6547-A044-6E303DFD4AF3}" type="slidenum">
              <a:rPr lang="nl-BE" smtClean="0"/>
              <a:pPr>
                <a:spcAft>
                  <a:spcPts val="600"/>
                </a:spcAft>
              </a:pPr>
              <a:t>41</a:t>
            </a:fld>
            <a:endParaRPr lang="nl-BE"/>
          </a:p>
        </p:txBody>
      </p:sp>
      <p:sp>
        <p:nvSpPr>
          <p:cNvPr id="3" name="Espace réservé du texte 2">
            <a:extLst>
              <a:ext uri="{FF2B5EF4-FFF2-40B4-BE49-F238E27FC236}">
                <a16:creationId xmlns:a16="http://schemas.microsoft.com/office/drawing/2014/main" id="{CB404D17-0B66-47AA-A958-AA60F559D49C}"/>
              </a:ext>
            </a:extLst>
          </p:cNvPr>
          <p:cNvSpPr>
            <a:spLocks noGrp="1"/>
          </p:cNvSpPr>
          <p:nvPr>
            <p:ph type="body" sz="quarter" idx="18"/>
          </p:nvPr>
        </p:nvSpPr>
        <p:spPr/>
        <p:txBody>
          <a:bodyPr/>
          <a:lstStyle/>
          <a:p>
            <a:r>
              <a:rPr lang="fr-BE"/>
              <a:t>3. Conclusion</a:t>
            </a:r>
            <a:endParaRPr lang="fr-FR"/>
          </a:p>
          <a:p>
            <a:endParaRPr lang="fr-BE"/>
          </a:p>
        </p:txBody>
      </p:sp>
      <p:sp>
        <p:nvSpPr>
          <p:cNvPr id="11" name="Espace réservé du texte 10">
            <a:extLst>
              <a:ext uri="{FF2B5EF4-FFF2-40B4-BE49-F238E27FC236}">
                <a16:creationId xmlns:a16="http://schemas.microsoft.com/office/drawing/2014/main" id="{EDF6263B-67CE-496F-80FB-4D6CD8013DD2}"/>
              </a:ext>
            </a:extLst>
          </p:cNvPr>
          <p:cNvSpPr>
            <a:spLocks noGrp="1"/>
          </p:cNvSpPr>
          <p:nvPr>
            <p:ph type="body" sz="quarter" idx="21"/>
          </p:nvPr>
        </p:nvSpPr>
        <p:spPr>
          <a:xfrm>
            <a:off x="766763" y="845232"/>
            <a:ext cx="10698202" cy="478554"/>
          </a:xfrm>
        </p:spPr>
        <p:txBody>
          <a:bodyPr/>
          <a:lstStyle/>
          <a:p>
            <a:r>
              <a:rPr lang="fr-BE"/>
              <a:t>Résultats Workshops sur base du sondage </a:t>
            </a:r>
            <a:r>
              <a:rPr lang="fr-BE" err="1"/>
              <a:t>Wooclap</a:t>
            </a:r>
            <a:endParaRPr lang="fr-BE"/>
          </a:p>
          <a:p>
            <a:endParaRPr lang="fr-BE"/>
          </a:p>
        </p:txBody>
      </p:sp>
      <p:sp>
        <p:nvSpPr>
          <p:cNvPr id="6" name="Espace réservé du texte 7">
            <a:extLst>
              <a:ext uri="{FF2B5EF4-FFF2-40B4-BE49-F238E27FC236}">
                <a16:creationId xmlns:a16="http://schemas.microsoft.com/office/drawing/2014/main" id="{BB7CA1BC-FFAE-1B92-7B02-9E6D7B4334D4}"/>
              </a:ext>
            </a:extLst>
          </p:cNvPr>
          <p:cNvSpPr txBox="1">
            <a:spLocks/>
          </p:cNvSpPr>
          <p:nvPr/>
        </p:nvSpPr>
        <p:spPr>
          <a:xfrm>
            <a:off x="766763" y="1654133"/>
            <a:ext cx="5052584" cy="2970118"/>
          </a:xfrm>
          <a:prstGeom prst="rect">
            <a:avLst/>
          </a:prstGeom>
          <a:solidFill>
            <a:srgbClr val="ECF2F8"/>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2"/>
              </a:buClr>
              <a:buFont typeface="+mj-lt"/>
              <a:buAutoNum type="arabicPeriod"/>
            </a:pPr>
            <a:r>
              <a:rPr lang="fr-FR" sz="1800" b="1" dirty="0">
                <a:solidFill>
                  <a:srgbClr val="213A53"/>
                </a:solidFill>
              </a:rPr>
              <a:t>Règles pour la détermination de la délimitation de la zone de travail </a:t>
            </a:r>
          </a:p>
          <a:p>
            <a:pPr lvl="1">
              <a:buClr>
                <a:schemeClr val="bg2"/>
              </a:buClr>
            </a:pPr>
            <a:r>
              <a:rPr lang="fr-FR" sz="1200" dirty="0">
                <a:solidFill>
                  <a:srgbClr val="213A53"/>
                </a:solidFill>
              </a:rPr>
              <a:t>À compléter</a:t>
            </a:r>
            <a:endParaRPr lang="fr-FR" dirty="0"/>
          </a:p>
        </p:txBody>
      </p:sp>
      <p:sp>
        <p:nvSpPr>
          <p:cNvPr id="12" name="Espace réservé du texte 7">
            <a:extLst>
              <a:ext uri="{FF2B5EF4-FFF2-40B4-BE49-F238E27FC236}">
                <a16:creationId xmlns:a16="http://schemas.microsoft.com/office/drawing/2014/main" id="{C03B78E0-216F-5EC3-2288-1A6E26A53164}"/>
              </a:ext>
            </a:extLst>
          </p:cNvPr>
          <p:cNvSpPr txBox="1">
            <a:spLocks/>
          </p:cNvSpPr>
          <p:nvPr/>
        </p:nvSpPr>
        <p:spPr>
          <a:xfrm>
            <a:off x="6573037" y="1654133"/>
            <a:ext cx="5052584" cy="2164208"/>
          </a:xfrm>
          <a:prstGeom prst="rect">
            <a:avLst/>
          </a:prstGeom>
          <a:solidFill>
            <a:srgbClr val="ECF2F8"/>
          </a:solidFill>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265113" indent="-228600" algn="l" defTabSz="914400" rtl="0" eaLnBrk="1" latinLnBrk="0" hangingPunct="1">
              <a:lnSpc>
                <a:spcPct val="100000"/>
              </a:lnSpc>
              <a:spcBef>
                <a:spcPts val="500"/>
              </a:spcBef>
              <a:buClr>
                <a:srgbClr val="00B0F0"/>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23888" indent="-228600" algn="l" defTabSz="914400" rtl="0" eaLnBrk="1" latinLnBrk="0" hangingPunct="1">
              <a:lnSpc>
                <a:spcPct val="100000"/>
              </a:lnSpc>
              <a:spcBef>
                <a:spcPts val="500"/>
              </a:spcBef>
              <a:buClr>
                <a:srgbClr val="00B0F0"/>
              </a:buClr>
              <a:buFont typeface="Calibri Light" panose="020F03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896938" indent="-228600" algn="l" defTabSz="914400" rtl="0" eaLnBrk="1" latinLnBrk="0" hangingPunct="1">
              <a:lnSpc>
                <a:spcPct val="100000"/>
              </a:lnSpc>
              <a:spcBef>
                <a:spcPts val="500"/>
              </a:spcBef>
              <a:buClr>
                <a:srgbClr val="00B0F0"/>
              </a:buClr>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2"/>
              </a:buClr>
              <a:buFont typeface="+mj-lt"/>
              <a:buAutoNum type="arabicPeriod" startAt="2"/>
            </a:pPr>
            <a:r>
              <a:rPr lang="fr-FR" sz="1800" b="1" dirty="0">
                <a:solidFill>
                  <a:srgbClr val="213A53"/>
                </a:solidFill>
              </a:rPr>
              <a:t>Traçabilité de l’application d’autres mesures de sécurité</a:t>
            </a:r>
          </a:p>
          <a:p>
            <a:pPr lvl="2">
              <a:buClr>
                <a:schemeClr val="bg2"/>
              </a:buClr>
              <a:buFont typeface="Arial" panose="020B0604020202020204" pitchFamily="34" charset="0"/>
              <a:buChar char="•"/>
            </a:pPr>
            <a:r>
              <a:rPr lang="fr-FR" sz="1200" dirty="0">
                <a:solidFill>
                  <a:srgbClr val="213A53"/>
                </a:solidFill>
              </a:rPr>
              <a:t>À compléter</a:t>
            </a:r>
          </a:p>
          <a:p>
            <a:pPr marL="342900" indent="-342900">
              <a:buClr>
                <a:schemeClr val="bg2"/>
              </a:buClr>
              <a:buFont typeface="+mj-lt"/>
              <a:buAutoNum type="arabicPeriod" startAt="2"/>
            </a:pPr>
            <a:endParaRPr lang="fr-FR" sz="1800" b="1" dirty="0">
              <a:solidFill>
                <a:srgbClr val="213A53"/>
              </a:solidFill>
            </a:endParaRPr>
          </a:p>
        </p:txBody>
      </p:sp>
    </p:spTree>
    <p:extLst>
      <p:ext uri="{BB962C8B-B14F-4D97-AF65-F5344CB8AC3E}">
        <p14:creationId xmlns:p14="http://schemas.microsoft.com/office/powerpoint/2010/main" val="3681749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nl-BE" dirty="0"/>
              <a:t>Bedankt</a:t>
            </a:r>
            <a:r>
              <a:rPr lang="en-GB" dirty="0"/>
              <a:t>!</a:t>
            </a:r>
          </a:p>
        </p:txBody>
      </p:sp>
    </p:spTree>
    <p:extLst>
      <p:ext uri="{BB962C8B-B14F-4D97-AF65-F5344CB8AC3E}">
        <p14:creationId xmlns:p14="http://schemas.microsoft.com/office/powerpoint/2010/main" val="208953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5</a:t>
            </a:fld>
            <a:endParaRPr lang="nl-BE"/>
          </a:p>
        </p:txBody>
      </p:sp>
      <p:sp>
        <p:nvSpPr>
          <p:cNvPr id="4" name="Text Placeholder 3">
            <a:extLst>
              <a:ext uri="{FF2B5EF4-FFF2-40B4-BE49-F238E27FC236}">
                <a16:creationId xmlns:a16="http://schemas.microsoft.com/office/drawing/2014/main" id="{BCB02CD8-7EB8-DCD5-87B1-AAD32796DA36}"/>
              </a:ext>
            </a:extLst>
          </p:cNvPr>
          <p:cNvSpPr>
            <a:spLocks noGrp="1"/>
          </p:cNvSpPr>
          <p:nvPr>
            <p:ph type="body" sz="quarter" idx="20"/>
          </p:nvPr>
        </p:nvSpPr>
        <p:spPr>
          <a:xfrm>
            <a:off x="666572" y="1779340"/>
            <a:ext cx="11146200" cy="4713535"/>
          </a:xfrm>
        </p:spPr>
        <p:txBody>
          <a:bodyPr/>
          <a:lstStyle/>
          <a:p>
            <a:r>
              <a:rPr lang="nl-NL" b="1" dirty="0"/>
              <a:t>Context</a:t>
            </a:r>
          </a:p>
          <a:p>
            <a:pPr marL="342900" indent="-342900">
              <a:spcBef>
                <a:spcPts val="600"/>
              </a:spcBef>
              <a:buFont typeface="Arial" panose="020B0604020202020204" pitchFamily="34" charset="0"/>
              <a:buChar char="•"/>
            </a:pPr>
            <a:r>
              <a:rPr lang="nl-NL" dirty="0"/>
              <a:t>TLO-weekend met verschillende aannemers gelijktijdig werkzaam op spoorlijn</a:t>
            </a:r>
          </a:p>
          <a:p>
            <a:pPr marL="342900" indent="-342900">
              <a:spcBef>
                <a:spcPts val="600"/>
              </a:spcBef>
              <a:buFont typeface="Arial" panose="020B0604020202020204" pitchFamily="34" charset="0"/>
              <a:buChar char="•"/>
            </a:pPr>
            <a:r>
              <a:rPr lang="nl-NL" dirty="0"/>
              <a:t>Equans werkt alleen in afgebakend werkgebied</a:t>
            </a:r>
          </a:p>
          <a:p>
            <a:pPr marL="342900" indent="-342900">
              <a:spcBef>
                <a:spcPts val="600"/>
              </a:spcBef>
              <a:buFont typeface="Arial" panose="020B0604020202020204" pitchFamily="34" charset="0"/>
              <a:buChar char="•"/>
            </a:pPr>
            <a:r>
              <a:rPr lang="nl-NL" dirty="0"/>
              <a:t>I427 ondertekend voor werken gedurende gans het weekend in afgebakend werkgebied</a:t>
            </a:r>
          </a:p>
          <a:p>
            <a:pPr marL="342900" indent="-342900">
              <a:spcBef>
                <a:spcPts val="600"/>
              </a:spcBef>
              <a:buFont typeface="Arial" panose="020B0604020202020204" pitchFamily="34" charset="0"/>
              <a:buChar char="•"/>
            </a:pPr>
            <a:r>
              <a:rPr lang="nl-NL" dirty="0"/>
              <a:t>Werktrein zondagnamiddag aangekondigd</a:t>
            </a:r>
          </a:p>
          <a:p>
            <a:pPr>
              <a:spcBef>
                <a:spcPts val="600"/>
              </a:spcBef>
            </a:pPr>
            <a:r>
              <a:rPr lang="nl-NL" b="1" dirty="0"/>
              <a:t>HIPO</a:t>
            </a:r>
          </a:p>
          <a:p>
            <a:pPr marL="342900" indent="-342900">
              <a:spcBef>
                <a:spcPts val="600"/>
              </a:spcBef>
              <a:buFont typeface="Arial" panose="020B0604020202020204" pitchFamily="34" charset="0"/>
              <a:buChar char="•"/>
            </a:pPr>
            <a:r>
              <a:rPr lang="nl-NL" dirty="0"/>
              <a:t>Zondagochtend rijdt een werktrein het werkgebied van Equans binnen zonder voorafgaandelijke communicatie of waarschuwing en rijdt naast het spoor          gestockeerde werfmaterialen aan</a:t>
            </a:r>
          </a:p>
          <a:p>
            <a:pPr marL="342900" indent="-342900">
              <a:buFont typeface="Arial" panose="020B0604020202020204" pitchFamily="34" charset="0"/>
              <a:buChar char="•"/>
            </a:pPr>
            <a:endParaRPr lang="nl-NL" dirty="0"/>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Case I427 - HIPO Equans</a:t>
            </a:r>
          </a:p>
          <a:p>
            <a:endParaRPr lang="nl-NL" dirty="0"/>
          </a:p>
        </p:txBody>
      </p:sp>
    </p:spTree>
    <p:extLst>
      <p:ext uri="{BB962C8B-B14F-4D97-AF65-F5344CB8AC3E}">
        <p14:creationId xmlns:p14="http://schemas.microsoft.com/office/powerpoint/2010/main" val="67639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6</a:t>
            </a:fld>
            <a:endParaRPr lang="nl-BE"/>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Case I427 - HIPO Equans</a:t>
            </a:r>
          </a:p>
          <a:p>
            <a:endParaRPr lang="nl-NL" dirty="0"/>
          </a:p>
        </p:txBody>
      </p:sp>
      <p:pic>
        <p:nvPicPr>
          <p:cNvPr id="7" name="Afbeelding 1" descr="Afbeelding met hemel, buitenshuis, Auto-onderdeel, Afval&#10;&#10;Automatisch gegenereerde beschrijving">
            <a:extLst>
              <a:ext uri="{FF2B5EF4-FFF2-40B4-BE49-F238E27FC236}">
                <a16:creationId xmlns:a16="http://schemas.microsoft.com/office/drawing/2014/main" id="{B485B187-D9B4-5C67-C2F1-1618F30D1D08}"/>
              </a:ext>
            </a:extLst>
          </p:cNvPr>
          <p:cNvPicPr>
            <a:picLocks noChangeAspect="1"/>
          </p:cNvPicPr>
          <p:nvPr/>
        </p:nvPicPr>
        <p:blipFill>
          <a:blip r:embed="rId3"/>
          <a:stretch>
            <a:fillRect/>
          </a:stretch>
        </p:blipFill>
        <p:spPr>
          <a:xfrm>
            <a:off x="3955311" y="1487463"/>
            <a:ext cx="4281377" cy="5171792"/>
          </a:xfrm>
          <a:prstGeom prst="rect">
            <a:avLst/>
          </a:prstGeom>
        </p:spPr>
      </p:pic>
    </p:spTree>
    <p:extLst>
      <p:ext uri="{BB962C8B-B14F-4D97-AF65-F5344CB8AC3E}">
        <p14:creationId xmlns:p14="http://schemas.microsoft.com/office/powerpoint/2010/main" val="177903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7</a:t>
            </a:fld>
            <a:endParaRPr lang="nl-BE" dirty="0"/>
          </a:p>
        </p:txBody>
      </p:sp>
      <p:sp>
        <p:nvSpPr>
          <p:cNvPr id="4" name="Text Placeholder 3">
            <a:extLst>
              <a:ext uri="{FF2B5EF4-FFF2-40B4-BE49-F238E27FC236}">
                <a16:creationId xmlns:a16="http://schemas.microsoft.com/office/drawing/2014/main" id="{BCB02CD8-7EB8-DCD5-87B1-AAD32796DA36}"/>
              </a:ext>
            </a:extLst>
          </p:cNvPr>
          <p:cNvSpPr>
            <a:spLocks noGrp="1"/>
          </p:cNvSpPr>
          <p:nvPr>
            <p:ph type="body" sz="quarter" idx="20"/>
          </p:nvPr>
        </p:nvSpPr>
        <p:spPr>
          <a:xfrm>
            <a:off x="666572" y="1779340"/>
            <a:ext cx="11146200" cy="3131327"/>
          </a:xfrm>
        </p:spPr>
        <p:txBody>
          <a:bodyPr/>
          <a:lstStyle/>
          <a:p>
            <a:r>
              <a:rPr lang="fr-FR" b="1" dirty="0" err="1"/>
              <a:t>Context</a:t>
            </a:r>
            <a:endParaRPr lang="fr-FR" b="1" dirty="0"/>
          </a:p>
          <a:p>
            <a:pPr marL="342900" indent="-342900">
              <a:spcBef>
                <a:spcPts val="600"/>
              </a:spcBef>
              <a:buFont typeface="Arial" panose="020B0604020202020204" pitchFamily="34" charset="0"/>
              <a:buChar char="•"/>
            </a:pPr>
            <a:r>
              <a:rPr lang="fr-FR" dirty="0"/>
              <a:t>De </a:t>
            </a:r>
            <a:r>
              <a:rPr lang="fr-FR" dirty="0" err="1"/>
              <a:t>firma</a:t>
            </a:r>
            <a:r>
              <a:rPr lang="fr-FR" dirty="0"/>
              <a:t> </a:t>
            </a:r>
            <a:r>
              <a:rPr lang="fr-FR" dirty="0" err="1"/>
              <a:t>voert</a:t>
            </a:r>
            <a:r>
              <a:rPr lang="fr-FR" dirty="0"/>
              <a:t> </a:t>
            </a:r>
            <a:r>
              <a:rPr lang="fr-FR" dirty="0" err="1"/>
              <a:t>werken</a:t>
            </a:r>
            <a:r>
              <a:rPr lang="fr-FR" dirty="0"/>
              <a:t> </a:t>
            </a:r>
            <a:r>
              <a:rPr lang="fr-FR" dirty="0" err="1"/>
              <a:t>seininrichting</a:t>
            </a:r>
            <a:r>
              <a:rPr lang="fr-FR" dirty="0"/>
              <a:t> </a:t>
            </a:r>
            <a:r>
              <a:rPr lang="fr-FR" dirty="0" err="1"/>
              <a:t>uit</a:t>
            </a:r>
            <a:r>
              <a:rPr lang="fr-FR" dirty="0"/>
              <a:t> in het station van Ciney </a:t>
            </a:r>
            <a:r>
              <a:rPr lang="fr-FR" dirty="0" err="1"/>
              <a:t>tijdens</a:t>
            </a:r>
            <a:r>
              <a:rPr lang="fr-FR" dirty="0"/>
              <a:t> de </a:t>
            </a:r>
            <a:r>
              <a:rPr lang="fr-FR" dirty="0" err="1"/>
              <a:t>nacht</a:t>
            </a:r>
            <a:r>
              <a:rPr lang="fr-FR" dirty="0"/>
              <a:t> van  22u00 </a:t>
            </a:r>
            <a:r>
              <a:rPr lang="fr-FR" dirty="0" err="1"/>
              <a:t>tot</a:t>
            </a:r>
            <a:r>
              <a:rPr lang="fr-FR" dirty="0"/>
              <a:t> 06u00.</a:t>
            </a:r>
          </a:p>
          <a:p>
            <a:pPr marL="342900" indent="-342900">
              <a:spcBef>
                <a:spcPts val="600"/>
              </a:spcBef>
              <a:buFont typeface="Arial" panose="020B0604020202020204" pitchFamily="34" charset="0"/>
              <a:buChar char="•"/>
            </a:pPr>
            <a:r>
              <a:rPr lang="fr-FR" dirty="0"/>
              <a:t>De </a:t>
            </a:r>
            <a:r>
              <a:rPr lang="fr-FR" dirty="0" err="1"/>
              <a:t>Leider</a:t>
            </a:r>
            <a:r>
              <a:rPr lang="fr-FR" dirty="0"/>
              <a:t> van het </a:t>
            </a:r>
            <a:r>
              <a:rPr lang="fr-FR" dirty="0" err="1"/>
              <a:t>Werk</a:t>
            </a:r>
            <a:r>
              <a:rPr lang="fr-FR" dirty="0"/>
              <a:t> ETF en de </a:t>
            </a:r>
            <a:r>
              <a:rPr lang="fr-FR" dirty="0" err="1"/>
              <a:t>Leider</a:t>
            </a:r>
            <a:r>
              <a:rPr lang="fr-FR" dirty="0"/>
              <a:t> van het Werk Infrabel </a:t>
            </a:r>
            <a:r>
              <a:rPr lang="fr-FR" dirty="0" err="1"/>
              <a:t>organiseren</a:t>
            </a:r>
            <a:r>
              <a:rPr lang="fr-FR" dirty="0"/>
              <a:t> het </a:t>
            </a:r>
            <a:r>
              <a:rPr lang="fr-FR" dirty="0" err="1"/>
              <a:t>uit</a:t>
            </a:r>
            <a:r>
              <a:rPr lang="fr-FR" dirty="0"/>
              <a:t> te </a:t>
            </a:r>
            <a:r>
              <a:rPr lang="fr-FR" dirty="0" err="1"/>
              <a:t>voeren</a:t>
            </a:r>
            <a:r>
              <a:rPr lang="fr-FR" dirty="0"/>
              <a:t> </a:t>
            </a:r>
            <a:r>
              <a:rPr lang="fr-FR" dirty="0" err="1"/>
              <a:t>werk</a:t>
            </a:r>
            <a:r>
              <a:rPr lang="fr-FR" dirty="0"/>
              <a:t>.</a:t>
            </a:r>
          </a:p>
          <a:p>
            <a:pPr marL="342900" indent="-342900">
              <a:spcBef>
                <a:spcPts val="600"/>
              </a:spcBef>
              <a:buFont typeface="Arial" panose="020B0604020202020204" pitchFamily="34" charset="0"/>
              <a:buChar char="•"/>
            </a:pPr>
            <a:r>
              <a:rPr lang="fr-FR" dirty="0"/>
              <a:t>De </a:t>
            </a:r>
            <a:r>
              <a:rPr lang="fr-FR" dirty="0" err="1"/>
              <a:t>Leider</a:t>
            </a:r>
            <a:r>
              <a:rPr lang="fr-FR" dirty="0"/>
              <a:t> van het Werk Infrabel </a:t>
            </a:r>
            <a:r>
              <a:rPr lang="fr-FR" dirty="0" err="1"/>
              <a:t>vult</a:t>
            </a:r>
            <a:r>
              <a:rPr lang="fr-FR" dirty="0"/>
              <a:t> de </a:t>
            </a:r>
            <a:r>
              <a:rPr lang="fr-FR" dirty="0" err="1"/>
              <a:t>rubrieken</a:t>
            </a:r>
            <a:r>
              <a:rPr lang="fr-FR" dirty="0"/>
              <a:t> A en B van het I-427 in </a:t>
            </a:r>
            <a:r>
              <a:rPr lang="fr-FR" dirty="0" err="1"/>
              <a:t>zonder</a:t>
            </a:r>
            <a:r>
              <a:rPr lang="fr-FR" dirty="0"/>
              <a:t> </a:t>
            </a:r>
            <a:r>
              <a:rPr lang="fr-FR" dirty="0" err="1"/>
              <a:t>rekening</a:t>
            </a:r>
            <a:r>
              <a:rPr lang="fr-FR" dirty="0"/>
              <a:t> te </a:t>
            </a:r>
            <a:r>
              <a:rPr lang="fr-FR" dirty="0" err="1"/>
              <a:t>houden</a:t>
            </a:r>
            <a:r>
              <a:rPr lang="fr-FR" dirty="0"/>
              <a:t> met de  info van de </a:t>
            </a:r>
            <a:r>
              <a:rPr lang="fr-FR" dirty="0" err="1"/>
              <a:t>firma</a:t>
            </a:r>
            <a:r>
              <a:rPr lang="fr-FR" dirty="0"/>
              <a:t> ETF.</a:t>
            </a:r>
          </a:p>
          <a:p>
            <a:pPr>
              <a:spcBef>
                <a:spcPts val="600"/>
              </a:spcBef>
            </a:pPr>
            <a:endParaRPr lang="fr-FR" dirty="0"/>
          </a:p>
          <a:p>
            <a:endParaRPr lang="fr-FR" dirty="0"/>
          </a:p>
        </p:txBody>
      </p:sp>
      <p:sp>
        <p:nvSpPr>
          <p:cNvPr id="5" name="Text Placeholder 4">
            <a:extLst>
              <a:ext uri="{FF2B5EF4-FFF2-40B4-BE49-F238E27FC236}">
                <a16:creationId xmlns:a16="http://schemas.microsoft.com/office/drawing/2014/main" id="{5A36D445-485F-CF85-870E-24642BD09D45}"/>
              </a:ext>
            </a:extLst>
          </p:cNvPr>
          <p:cNvSpPr>
            <a:spLocks noGrp="1"/>
          </p:cNvSpPr>
          <p:nvPr>
            <p:ph type="body" sz="quarter" idx="17"/>
          </p:nvPr>
        </p:nvSpPr>
        <p:spPr/>
        <p:txBody>
          <a:bodyPr/>
          <a:lstStyle/>
          <a:p>
            <a:r>
              <a:rPr lang="nl-NL" dirty="0"/>
              <a:t>Incident I-427 - ETF</a:t>
            </a:r>
          </a:p>
          <a:p>
            <a:endParaRPr lang="nl-NL" dirty="0"/>
          </a:p>
        </p:txBody>
      </p:sp>
    </p:spTree>
    <p:extLst>
      <p:ext uri="{BB962C8B-B14F-4D97-AF65-F5344CB8AC3E}">
        <p14:creationId xmlns:p14="http://schemas.microsoft.com/office/powerpoint/2010/main" val="419143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84B3998-CBB4-11DF-A952-F8EF7C4F6BE0}"/>
              </a:ext>
            </a:extLst>
          </p:cNvPr>
          <p:cNvGrpSpPr/>
          <p:nvPr/>
        </p:nvGrpSpPr>
        <p:grpSpPr>
          <a:xfrm>
            <a:off x="388730" y="240026"/>
            <a:ext cx="1327149" cy="6527800"/>
            <a:chOff x="290513" y="158750"/>
            <a:chExt cx="995362" cy="6540500"/>
          </a:xfrm>
        </p:grpSpPr>
        <p:pic>
          <p:nvPicPr>
            <p:cNvPr id="9" name="Image 4" descr="1.jpg">
              <a:extLst>
                <a:ext uri="{FF2B5EF4-FFF2-40B4-BE49-F238E27FC236}">
                  <a16:creationId xmlns:a16="http://schemas.microsoft.com/office/drawing/2014/main" id="{3C006075-FAAC-6F19-B71F-4764A10CB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58750"/>
              <a:ext cx="995362"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C79C8E39-53ED-AD02-9F31-7166A2E4D8E4}"/>
                </a:ext>
              </a:extLst>
            </p:cNvPr>
            <p:cNvSpPr txBox="1"/>
            <p:nvPr/>
          </p:nvSpPr>
          <p:spPr>
            <a:xfrm rot="16200000">
              <a:off x="-2000894" y="3125808"/>
              <a:ext cx="5254528" cy="392415"/>
            </a:xfrm>
            <a:prstGeom prst="rect">
              <a:avLst/>
            </a:prstGeom>
            <a:solidFill>
              <a:srgbClr val="FF0000"/>
            </a:solidFill>
          </p:spPr>
          <p:txBody>
            <a:bodyPr wrap="square" rtlCol="0">
              <a:spAutoFit/>
            </a:bodyPr>
            <a:lstStyle/>
            <a:p>
              <a:pPr algn="ctr"/>
              <a:r>
                <a:rPr lang="fr-FR" sz="2800" dirty="0">
                  <a:solidFill>
                    <a:schemeClr val="bg1"/>
                  </a:solidFill>
                </a:rPr>
                <a:t>OPVOLGING VAN HET INCIDENT</a:t>
              </a:r>
            </a:p>
          </p:txBody>
        </p:sp>
      </p:grpSp>
      <p:pic>
        <p:nvPicPr>
          <p:cNvPr id="12" name="Image 11">
            <a:extLst>
              <a:ext uri="{FF2B5EF4-FFF2-40B4-BE49-F238E27FC236}">
                <a16:creationId xmlns:a16="http://schemas.microsoft.com/office/drawing/2014/main" id="{67FDA37A-CEDB-C92C-A694-F8F9BC76B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645" y="240026"/>
            <a:ext cx="1699155" cy="958573"/>
          </a:xfrm>
          <a:prstGeom prst="rect">
            <a:avLst/>
          </a:prstGeom>
        </p:spPr>
      </p:pic>
      <p:sp>
        <p:nvSpPr>
          <p:cNvPr id="14" name="ZoneTexte 11">
            <a:extLst>
              <a:ext uri="{FF2B5EF4-FFF2-40B4-BE49-F238E27FC236}">
                <a16:creationId xmlns:a16="http://schemas.microsoft.com/office/drawing/2014/main" id="{8F89C0BF-F604-3B57-AAEA-A7F24FC91F53}"/>
              </a:ext>
            </a:extLst>
          </p:cNvPr>
          <p:cNvSpPr txBox="1">
            <a:spLocks noChangeArrowheads="1"/>
          </p:cNvSpPr>
          <p:nvPr/>
        </p:nvSpPr>
        <p:spPr bwMode="auto">
          <a:xfrm>
            <a:off x="3526888" y="338445"/>
            <a:ext cx="790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dirty="0">
                <a:solidFill>
                  <a:schemeClr val="bg1"/>
                </a:solidFill>
                <a:latin typeface="Vinci Sans" pitchFamily="50" charset="0"/>
              </a:rPr>
              <a:t>EVENT : Arc électrique lors du chargement  </a:t>
            </a:r>
          </a:p>
        </p:txBody>
      </p:sp>
      <p:sp>
        <p:nvSpPr>
          <p:cNvPr id="19" name="ZoneTexte 11">
            <a:extLst>
              <a:ext uri="{FF2B5EF4-FFF2-40B4-BE49-F238E27FC236}">
                <a16:creationId xmlns:a16="http://schemas.microsoft.com/office/drawing/2014/main" id="{DA126F10-59E2-856E-97DC-393034790385}"/>
              </a:ext>
            </a:extLst>
          </p:cNvPr>
          <p:cNvSpPr txBox="1">
            <a:spLocks noChangeArrowheads="1"/>
          </p:cNvSpPr>
          <p:nvPr/>
        </p:nvSpPr>
        <p:spPr bwMode="auto">
          <a:xfrm>
            <a:off x="3526888" y="338445"/>
            <a:ext cx="790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dirty="0">
                <a:solidFill>
                  <a:schemeClr val="bg1"/>
                </a:solidFill>
                <a:latin typeface="Vinci Sans" pitchFamily="50" charset="0"/>
              </a:rPr>
              <a:t>EVENT : Arc électrique lors du chargement  </a:t>
            </a:r>
          </a:p>
        </p:txBody>
      </p:sp>
      <p:pic>
        <p:nvPicPr>
          <p:cNvPr id="21" name="Image 5" descr="2 copie.jpg">
            <a:extLst>
              <a:ext uri="{FF2B5EF4-FFF2-40B4-BE49-F238E27FC236}">
                <a16:creationId xmlns:a16="http://schemas.microsoft.com/office/drawing/2014/main" id="{1F2AECFA-DB4C-BAC7-3A04-C7699402374D}"/>
              </a:ext>
            </a:extLst>
          </p:cNvPr>
          <p:cNvPicPr>
            <a:picLocks noChangeAspect="1"/>
          </p:cNvPicPr>
          <p:nvPr/>
        </p:nvPicPr>
        <p:blipFill>
          <a:blip r:embed="rId5" cstate="print">
            <a:extLst>
              <a:ext uri="{28A0092B-C50C-407E-A947-70E740481C1C}">
                <a14:useLocalDpi xmlns:a14="http://schemas.microsoft.com/office/drawing/2010/main" val="0"/>
              </a:ext>
            </a:extLst>
          </a:blip>
          <a:srcRect l="-2"/>
          <a:stretch>
            <a:fillRect/>
          </a:stretch>
        </p:blipFill>
        <p:spPr bwMode="auto">
          <a:xfrm>
            <a:off x="3436193" y="240026"/>
            <a:ext cx="8192817"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EAE4928-2FFF-E991-0D62-83645104AE9B}"/>
              </a:ext>
            </a:extLst>
          </p:cNvPr>
          <p:cNvSpPr/>
          <p:nvPr/>
        </p:nvSpPr>
        <p:spPr>
          <a:xfrm>
            <a:off x="3471801" y="290833"/>
            <a:ext cx="8102121" cy="490511"/>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23" name="Rectangle 22">
            <a:extLst>
              <a:ext uri="{FF2B5EF4-FFF2-40B4-BE49-F238E27FC236}">
                <a16:creationId xmlns:a16="http://schemas.microsoft.com/office/drawing/2014/main" id="{7047E16E-51BA-4550-2F5D-585D05E2F09C}"/>
              </a:ext>
            </a:extLst>
          </p:cNvPr>
          <p:cNvSpPr/>
          <p:nvPr/>
        </p:nvSpPr>
        <p:spPr>
          <a:xfrm>
            <a:off x="3436193" y="662217"/>
            <a:ext cx="2531535" cy="490511"/>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p>
        </p:txBody>
      </p:sp>
      <p:sp>
        <p:nvSpPr>
          <p:cNvPr id="13" name="ZoneTexte 12">
            <a:extLst>
              <a:ext uri="{FF2B5EF4-FFF2-40B4-BE49-F238E27FC236}">
                <a16:creationId xmlns:a16="http://schemas.microsoft.com/office/drawing/2014/main" id="{85CB653B-86CD-7E2E-2BD5-F65E60EDBAEC}"/>
              </a:ext>
            </a:extLst>
          </p:cNvPr>
          <p:cNvSpPr txBox="1">
            <a:spLocks noChangeArrowheads="1"/>
          </p:cNvSpPr>
          <p:nvPr/>
        </p:nvSpPr>
        <p:spPr bwMode="auto">
          <a:xfrm>
            <a:off x="9986184" y="907471"/>
            <a:ext cx="220581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333" b="1" dirty="0" err="1">
                <a:solidFill>
                  <a:srgbClr val="FF0000"/>
                </a:solidFill>
                <a:latin typeface="Vinci Sans" pitchFamily="50" charset="0"/>
              </a:rPr>
              <a:t>Datum</a:t>
            </a:r>
            <a:r>
              <a:rPr lang="fr-FR" sz="1333" b="1" dirty="0">
                <a:solidFill>
                  <a:srgbClr val="FF0000"/>
                </a:solidFill>
                <a:latin typeface="Vinci Sans" pitchFamily="50" charset="0"/>
              </a:rPr>
              <a:t> : 13/02/2024</a:t>
            </a:r>
          </a:p>
        </p:txBody>
      </p:sp>
      <p:sp>
        <p:nvSpPr>
          <p:cNvPr id="24" name="ZoneTexte 23">
            <a:extLst>
              <a:ext uri="{FF2B5EF4-FFF2-40B4-BE49-F238E27FC236}">
                <a16:creationId xmlns:a16="http://schemas.microsoft.com/office/drawing/2014/main" id="{8F4D0D2B-C31A-EA47-4E8F-F4F8DADE08B6}"/>
              </a:ext>
            </a:extLst>
          </p:cNvPr>
          <p:cNvSpPr txBox="1"/>
          <p:nvPr/>
        </p:nvSpPr>
        <p:spPr>
          <a:xfrm>
            <a:off x="1690958" y="1114047"/>
            <a:ext cx="9663475" cy="379656"/>
          </a:xfrm>
          <a:prstGeom prst="rect">
            <a:avLst/>
          </a:prstGeom>
          <a:noFill/>
        </p:spPr>
        <p:txBody>
          <a:bodyPr wrap="square">
            <a:spAutoFit/>
          </a:bodyPr>
          <a:lstStyle/>
          <a:p>
            <a:pPr algn="just" eaLnBrk="1" hangingPunct="1"/>
            <a:r>
              <a:rPr lang="fr-FR" sz="1867" b="1" u="sng" dirty="0" err="1">
                <a:latin typeface="Vinci Sans" pitchFamily="50" charset="0"/>
              </a:rPr>
              <a:t>Werf</a:t>
            </a:r>
            <a:r>
              <a:rPr lang="fr-FR" sz="1867" b="1" u="sng" dirty="0">
                <a:latin typeface="Vinci Sans" pitchFamily="50" charset="0"/>
              </a:rPr>
              <a:t>:  Station van Ciney</a:t>
            </a:r>
            <a:endParaRPr lang="fr-FR" sz="1867" dirty="0">
              <a:solidFill>
                <a:schemeClr val="accent1">
                  <a:lumMod val="50000"/>
                </a:schemeClr>
              </a:solidFill>
              <a:latin typeface="Vinci Sans" pitchFamily="50" charset="0"/>
            </a:endParaRPr>
          </a:p>
        </p:txBody>
      </p:sp>
      <p:sp>
        <p:nvSpPr>
          <p:cNvPr id="26" name="ZoneTexte 25">
            <a:extLst>
              <a:ext uri="{FF2B5EF4-FFF2-40B4-BE49-F238E27FC236}">
                <a16:creationId xmlns:a16="http://schemas.microsoft.com/office/drawing/2014/main" id="{F25890E0-69C4-E23E-B693-B302B50F0E7E}"/>
              </a:ext>
            </a:extLst>
          </p:cNvPr>
          <p:cNvSpPr txBox="1"/>
          <p:nvPr/>
        </p:nvSpPr>
        <p:spPr>
          <a:xfrm>
            <a:off x="3827455" y="255589"/>
            <a:ext cx="6345765" cy="830997"/>
          </a:xfrm>
          <a:prstGeom prst="rect">
            <a:avLst/>
          </a:prstGeom>
          <a:noFill/>
        </p:spPr>
        <p:txBody>
          <a:bodyPr wrap="square">
            <a:spAutoFit/>
          </a:bodyPr>
          <a:lstStyle/>
          <a:p>
            <a:pPr algn="ctr" eaLnBrk="1" hangingPunct="1"/>
            <a:r>
              <a:rPr lang="nl-BE" sz="2400" dirty="0">
                <a:solidFill>
                  <a:schemeClr val="bg1"/>
                </a:solidFill>
                <a:latin typeface="Vinci Sans" pitchFamily="50" charset="0"/>
              </a:rPr>
              <a:t>Incident : Het op het spoor plaatsen van een weg-spoorkraan op een </a:t>
            </a:r>
            <a:r>
              <a:rPr lang="nl-BE" sz="2400" dirty="0" err="1">
                <a:solidFill>
                  <a:schemeClr val="bg1"/>
                </a:solidFill>
                <a:latin typeface="Vinci Sans" pitchFamily="50" charset="0"/>
              </a:rPr>
              <a:t>bijspoor</a:t>
            </a:r>
            <a:r>
              <a:rPr lang="nl-BE" sz="2400" dirty="0">
                <a:solidFill>
                  <a:schemeClr val="bg1"/>
                </a:solidFill>
                <a:latin typeface="Vinci Sans" pitchFamily="50" charset="0"/>
              </a:rPr>
              <a:t> in dienst</a:t>
            </a:r>
          </a:p>
        </p:txBody>
      </p:sp>
      <p:sp>
        <p:nvSpPr>
          <p:cNvPr id="28" name="ZoneTexte 7">
            <a:extLst>
              <a:ext uri="{FF2B5EF4-FFF2-40B4-BE49-F238E27FC236}">
                <a16:creationId xmlns:a16="http://schemas.microsoft.com/office/drawing/2014/main" id="{6F5C5FB5-518A-D26A-E33C-386450AD710C}"/>
              </a:ext>
            </a:extLst>
          </p:cNvPr>
          <p:cNvSpPr txBox="1">
            <a:spLocks noChangeArrowheads="1"/>
          </p:cNvSpPr>
          <p:nvPr/>
        </p:nvSpPr>
        <p:spPr bwMode="auto">
          <a:xfrm>
            <a:off x="1710412" y="1864764"/>
            <a:ext cx="10311013" cy="238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nl-BE" sz="1867" u="sng" dirty="0">
                <a:solidFill>
                  <a:schemeClr val="accent1">
                    <a:lumMod val="50000"/>
                  </a:schemeClr>
                </a:solidFill>
                <a:effectLst>
                  <a:outerShdw blurRad="38100" dist="38100" dir="2700000" algn="tl">
                    <a:srgbClr val="000000">
                      <a:alpha val="43137"/>
                    </a:srgbClr>
                  </a:outerShdw>
                </a:effectLst>
                <a:latin typeface="Vinci Sans" pitchFamily="50" charset="0"/>
              </a:rPr>
              <a:t>Voor het incident:</a:t>
            </a:r>
          </a:p>
          <a:p>
            <a:pPr algn="just"/>
            <a:r>
              <a:rPr lang="nl-BE" sz="1600" dirty="0">
                <a:solidFill>
                  <a:srgbClr val="333333"/>
                </a:solidFill>
                <a:latin typeface="Vinci Sans" panose="02000000000000000000" pitchFamily="50" charset="0"/>
              </a:rPr>
              <a:t>Nadat hij de hoofdsporen buiten dienst gekregen heeft, vraagt de verantwoordelijke van Infrabel, aan de verantwoordelijke van ETF, en aan de kraanmachinist, om de weg-spoorkraan op het </a:t>
            </a:r>
            <a:r>
              <a:rPr lang="nl-BE" sz="1600" dirty="0" err="1">
                <a:solidFill>
                  <a:srgbClr val="333333"/>
                </a:solidFill>
                <a:latin typeface="Vinci Sans" panose="02000000000000000000" pitchFamily="50" charset="0"/>
              </a:rPr>
              <a:t>bijspoor</a:t>
            </a:r>
            <a:r>
              <a:rPr lang="nl-BE" sz="1600" dirty="0">
                <a:solidFill>
                  <a:srgbClr val="333333"/>
                </a:solidFill>
                <a:latin typeface="Vinci Sans" panose="02000000000000000000" pitchFamily="50" charset="0"/>
              </a:rPr>
              <a:t> </a:t>
            </a:r>
            <a:r>
              <a:rPr lang="nl-BE" sz="1600" dirty="0" err="1">
                <a:solidFill>
                  <a:srgbClr val="333333"/>
                </a:solidFill>
                <a:latin typeface="Vinci Sans" panose="02000000000000000000" pitchFamily="50" charset="0"/>
              </a:rPr>
              <a:t>Nr</a:t>
            </a:r>
            <a:r>
              <a:rPr lang="nl-BE" sz="1600" dirty="0">
                <a:solidFill>
                  <a:srgbClr val="333333"/>
                </a:solidFill>
                <a:latin typeface="Vinci Sans" panose="02000000000000000000" pitchFamily="50" charset="0"/>
              </a:rPr>
              <a:t> 317 te plaatsen ondanks dat dit spoor niet in de rubriek A van het </a:t>
            </a:r>
            <a:r>
              <a:rPr lang="nl-BE" sz="1600">
                <a:solidFill>
                  <a:srgbClr val="333333"/>
                </a:solidFill>
                <a:latin typeface="Vinci Sans" panose="02000000000000000000" pitchFamily="50" charset="0"/>
              </a:rPr>
              <a:t>I-427 aangevraagd </a:t>
            </a:r>
            <a:r>
              <a:rPr lang="nl-BE" sz="1600" dirty="0">
                <a:solidFill>
                  <a:srgbClr val="333333"/>
                </a:solidFill>
                <a:latin typeface="Vinci Sans" panose="02000000000000000000" pitchFamily="50" charset="0"/>
              </a:rPr>
              <a:t>werd.</a:t>
            </a:r>
          </a:p>
          <a:p>
            <a:pPr algn="just"/>
            <a:r>
              <a:rPr lang="nl-BE" sz="1600" dirty="0">
                <a:solidFill>
                  <a:srgbClr val="333333"/>
                </a:solidFill>
                <a:latin typeface="Vinci Sans" panose="02000000000000000000" pitchFamily="50" charset="0"/>
              </a:rPr>
              <a:t>In eerste instantie weigert de verantwoordelijke van ETF om de weg-spoorkraan op het spoor te plaatsen omdat het uit te voeren werk voorzien was om uit te voeren vanaf de weg (langs het spoor) in plaats van op het spoor. </a:t>
            </a:r>
          </a:p>
          <a:p>
            <a:pPr algn="just"/>
            <a:r>
              <a:rPr lang="nl-BE" sz="1600" dirty="0">
                <a:solidFill>
                  <a:srgbClr val="333333"/>
                </a:solidFill>
                <a:latin typeface="Vinci Sans" panose="02000000000000000000" pitchFamily="50" charset="0"/>
              </a:rPr>
              <a:t>De verantwoordelijke van Infrabel legt aan de verantwoordelijke van ETF uit dat het werken sneller gaat vanop het spoor.  Uiteindelijk aanvaardt de verantwoordelijke ETF om de weg-spoorkraan op het spoor te plaatsen in de veronderstelling dat het spoor 317 </a:t>
            </a:r>
            <a:r>
              <a:rPr lang="nl-BE" sz="1600" dirty="0" err="1">
                <a:solidFill>
                  <a:srgbClr val="333333"/>
                </a:solidFill>
                <a:latin typeface="Vinci Sans" panose="02000000000000000000" pitchFamily="50" charset="0"/>
              </a:rPr>
              <a:t>ingebrepen</a:t>
            </a:r>
            <a:r>
              <a:rPr lang="nl-BE" sz="1600" dirty="0">
                <a:solidFill>
                  <a:srgbClr val="333333"/>
                </a:solidFill>
                <a:latin typeface="Vinci Sans" panose="02000000000000000000" pitchFamily="50" charset="0"/>
              </a:rPr>
              <a:t> is in de buitendienststelling (en dus in de I427).</a:t>
            </a:r>
          </a:p>
        </p:txBody>
      </p:sp>
      <p:sp>
        <p:nvSpPr>
          <p:cNvPr id="29" name="ZoneTexte 28">
            <a:extLst>
              <a:ext uri="{FF2B5EF4-FFF2-40B4-BE49-F238E27FC236}">
                <a16:creationId xmlns:a16="http://schemas.microsoft.com/office/drawing/2014/main" id="{715717C6-A0C4-0508-6BBB-A1ACFEB4CC6F}"/>
              </a:ext>
            </a:extLst>
          </p:cNvPr>
          <p:cNvSpPr txBox="1"/>
          <p:nvPr/>
        </p:nvSpPr>
        <p:spPr>
          <a:xfrm>
            <a:off x="1710412" y="4176417"/>
            <a:ext cx="10295648" cy="1118319"/>
          </a:xfrm>
          <a:prstGeom prst="rect">
            <a:avLst/>
          </a:prstGeom>
          <a:noFill/>
        </p:spPr>
        <p:txBody>
          <a:bodyPr wrap="square">
            <a:spAutoFit/>
          </a:bodyPr>
          <a:lstStyle/>
          <a:p>
            <a:pPr eaLnBrk="0" hangingPunct="0"/>
            <a:r>
              <a:rPr lang="nl-BE" sz="1867" u="sng" dirty="0">
                <a:solidFill>
                  <a:schemeClr val="accent1">
                    <a:lumMod val="50000"/>
                  </a:schemeClr>
                </a:solidFill>
                <a:effectLst>
                  <a:outerShdw blurRad="38100" dist="38100" dir="2700000" algn="tl">
                    <a:srgbClr val="000000">
                      <a:alpha val="43137"/>
                    </a:srgbClr>
                  </a:outerShdw>
                </a:effectLst>
                <a:latin typeface="Vinci Sans" pitchFamily="50" charset="0"/>
              </a:rPr>
              <a:t>Op het moment van het incident:</a:t>
            </a:r>
          </a:p>
          <a:p>
            <a:pPr algn="just"/>
            <a:r>
              <a:rPr lang="nl-BE" sz="1600" dirty="0">
                <a:solidFill>
                  <a:srgbClr val="333333"/>
                </a:solidFill>
                <a:latin typeface="Vinci Sans" panose="02000000000000000000" pitchFamily="50" charset="0"/>
              </a:rPr>
              <a:t>Eenmaal de kraanmachinist op het spoor staat stopt hij voor het sein om dit niet te overschrijden. De vergezellende bediende bevestigt hem dat het spoor buiten dienst werd gesteld. De kraanmachinist overschrijdt het sein met een SPAD tot gevolg</a:t>
            </a:r>
            <a:r>
              <a:rPr lang="fr-FR" sz="1600" dirty="0">
                <a:solidFill>
                  <a:srgbClr val="333333"/>
                </a:solidFill>
                <a:latin typeface="Vinci Sans" panose="02000000000000000000" pitchFamily="50" charset="0"/>
              </a:rPr>
              <a:t>.</a:t>
            </a:r>
            <a:endParaRPr lang="fr-FR" sz="1600" u="sng" dirty="0">
              <a:solidFill>
                <a:schemeClr val="accent1">
                  <a:lumMod val="50000"/>
                </a:schemeClr>
              </a:solidFill>
              <a:effectLst>
                <a:outerShdw blurRad="38100" dist="38100" dir="2700000" algn="tl">
                  <a:srgbClr val="000000">
                    <a:alpha val="43137"/>
                  </a:srgbClr>
                </a:outerShdw>
              </a:effectLst>
              <a:latin typeface="Vinci Sans" pitchFamily="50" charset="0"/>
            </a:endParaRPr>
          </a:p>
        </p:txBody>
      </p:sp>
      <p:sp>
        <p:nvSpPr>
          <p:cNvPr id="35" name="ZoneTexte 34">
            <a:extLst>
              <a:ext uri="{FF2B5EF4-FFF2-40B4-BE49-F238E27FC236}">
                <a16:creationId xmlns:a16="http://schemas.microsoft.com/office/drawing/2014/main" id="{24A3AE0E-9BCA-4DC4-DE7C-E26AA6061FF0}"/>
              </a:ext>
            </a:extLst>
          </p:cNvPr>
          <p:cNvSpPr txBox="1"/>
          <p:nvPr/>
        </p:nvSpPr>
        <p:spPr>
          <a:xfrm>
            <a:off x="1710412" y="5208291"/>
            <a:ext cx="4323354" cy="1610762"/>
          </a:xfrm>
          <a:prstGeom prst="rect">
            <a:avLst/>
          </a:prstGeom>
          <a:noFill/>
          <a:ln>
            <a:solidFill>
              <a:schemeClr val="accent6"/>
            </a:solidFill>
          </a:ln>
        </p:spPr>
        <p:txBody>
          <a:bodyPr wrap="square" rtlCol="0">
            <a:spAutoFit/>
          </a:bodyPr>
          <a:lstStyle/>
          <a:p>
            <a:pPr algn="ctr" eaLnBrk="1" hangingPunct="1"/>
            <a:r>
              <a:rPr lang="nl-BE" sz="1867" b="1" u="sng" dirty="0">
                <a:latin typeface="Vinci Sans" panose="02000000000000000000" pitchFamily="50" charset="0"/>
              </a:rPr>
              <a:t>Gevolgen</a:t>
            </a:r>
            <a:r>
              <a:rPr lang="nl-BE" sz="1867" b="1" dirty="0">
                <a:latin typeface="Vinci Sans" panose="02000000000000000000" pitchFamily="50" charset="0"/>
              </a:rPr>
              <a:t>:</a:t>
            </a:r>
          </a:p>
          <a:p>
            <a:pPr marL="228594" indent="-228594" algn="ctr">
              <a:buFontTx/>
              <a:buChar char="-"/>
            </a:pPr>
            <a:r>
              <a:rPr lang="nl-BE" sz="1600" dirty="0">
                <a:solidFill>
                  <a:srgbClr val="333333"/>
                </a:solidFill>
                <a:latin typeface="-apple-system"/>
              </a:rPr>
              <a:t>Het van het spoor zetten van de weg-spoorkraan na tussenkomst van </a:t>
            </a:r>
            <a:r>
              <a:rPr lang="nl-BE" sz="1600" dirty="0" err="1">
                <a:solidFill>
                  <a:srgbClr val="333333"/>
                </a:solidFill>
                <a:latin typeface="-apple-system"/>
              </a:rPr>
              <a:t>Sécurail</a:t>
            </a:r>
            <a:r>
              <a:rPr lang="nl-BE" sz="1600" dirty="0">
                <a:solidFill>
                  <a:srgbClr val="333333"/>
                </a:solidFill>
                <a:latin typeface="-apple-system"/>
              </a:rPr>
              <a:t>.</a:t>
            </a:r>
          </a:p>
          <a:p>
            <a:pPr marL="228594" indent="-228594" algn="ctr">
              <a:buFontTx/>
              <a:buChar char="-"/>
            </a:pPr>
            <a:r>
              <a:rPr lang="nl-BE" sz="1600" dirty="0">
                <a:solidFill>
                  <a:srgbClr val="333333"/>
                </a:solidFill>
                <a:latin typeface="-apple-system"/>
              </a:rPr>
              <a:t>Het werk wordt hernomen zoals oorspronkelijk voorzien was (vanaf de weg).</a:t>
            </a:r>
            <a:br>
              <a:rPr lang="nl-BE" sz="1600" dirty="0"/>
            </a:br>
            <a:endParaRPr lang="nl-BE" sz="1600" dirty="0">
              <a:latin typeface="Vinci Sans" panose="02000000000000000000" pitchFamily="50" charset="0"/>
            </a:endParaRPr>
          </a:p>
        </p:txBody>
      </p:sp>
      <p:sp>
        <p:nvSpPr>
          <p:cNvPr id="2" name="ZoneTexte 1">
            <a:extLst>
              <a:ext uri="{FF2B5EF4-FFF2-40B4-BE49-F238E27FC236}">
                <a16:creationId xmlns:a16="http://schemas.microsoft.com/office/drawing/2014/main" id="{91FD64FA-E133-37E5-71EE-A6010E3DDF8A}"/>
              </a:ext>
            </a:extLst>
          </p:cNvPr>
          <p:cNvSpPr txBox="1"/>
          <p:nvPr/>
        </p:nvSpPr>
        <p:spPr>
          <a:xfrm>
            <a:off x="1702727" y="1479037"/>
            <a:ext cx="10221148" cy="379656"/>
          </a:xfrm>
          <a:prstGeom prst="rect">
            <a:avLst/>
          </a:prstGeom>
          <a:noFill/>
          <a:ln>
            <a:solidFill>
              <a:schemeClr val="tx1"/>
            </a:solidFill>
          </a:ln>
        </p:spPr>
        <p:txBody>
          <a:bodyPr wrap="square" rtlCol="0">
            <a:spAutoFit/>
          </a:bodyPr>
          <a:lstStyle/>
          <a:p>
            <a:r>
              <a:rPr lang="nl-BE" sz="1867" b="1" u="sng" dirty="0">
                <a:latin typeface="Vinci Sans" panose="02000000000000000000" pitchFamily="50" charset="0"/>
              </a:rPr>
              <a:t>Uit te voeren werken:</a:t>
            </a:r>
            <a:r>
              <a:rPr lang="nl-BE" sz="1867" dirty="0">
                <a:latin typeface="Vinci Sans" panose="02000000000000000000" pitchFamily="50" charset="0"/>
              </a:rPr>
              <a:t>  </a:t>
            </a:r>
            <a:r>
              <a:rPr lang="nl-BE" sz="1600" dirty="0">
                <a:solidFill>
                  <a:srgbClr val="333333"/>
                </a:solidFill>
                <a:latin typeface="-apple-system"/>
              </a:rPr>
              <a:t>Afrollen van kabels met een weg-spoorkraan</a:t>
            </a:r>
            <a:endParaRPr lang="nl-BE" sz="1600" dirty="0">
              <a:solidFill>
                <a:srgbClr val="333333"/>
              </a:solidFill>
              <a:latin typeface="Vinci Sans" panose="02000000000000000000" pitchFamily="50" charset="0"/>
            </a:endParaRPr>
          </a:p>
        </p:txBody>
      </p:sp>
      <p:sp>
        <p:nvSpPr>
          <p:cNvPr id="7" name="ZoneTexte 6">
            <a:extLst>
              <a:ext uri="{FF2B5EF4-FFF2-40B4-BE49-F238E27FC236}">
                <a16:creationId xmlns:a16="http://schemas.microsoft.com/office/drawing/2014/main" id="{86809009-E406-E246-BF94-098179A4C66D}"/>
              </a:ext>
            </a:extLst>
          </p:cNvPr>
          <p:cNvSpPr txBox="1"/>
          <p:nvPr/>
        </p:nvSpPr>
        <p:spPr>
          <a:xfrm>
            <a:off x="6180647" y="5025843"/>
            <a:ext cx="5448363"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eaLnBrk="1" hangingPunct="1"/>
            <a:r>
              <a:rPr lang="nl-BE" sz="1600" b="1" u="sng" dirty="0">
                <a:latin typeface="Vinci Sans" pitchFamily="50" charset="0"/>
              </a:rPr>
              <a:t>Primaire oorzaken:</a:t>
            </a:r>
          </a:p>
          <a:p>
            <a:pPr algn="just" eaLnBrk="1" hangingPunct="1"/>
            <a:r>
              <a:rPr lang="nl-BE" sz="1600" b="1" dirty="0">
                <a:latin typeface="Vinci Sans" pitchFamily="50" charset="0"/>
                <a:sym typeface="Wingdings" panose="05000000000000000000" pitchFamily="2" charset="2"/>
              </a:rPr>
              <a:t> </a:t>
            </a:r>
            <a:r>
              <a:rPr lang="nl-BE" sz="1600" dirty="0">
                <a:solidFill>
                  <a:srgbClr val="333333"/>
                </a:solidFill>
                <a:latin typeface="Vinci Sans" panose="02000000000000000000" pitchFamily="50" charset="0"/>
                <a:sym typeface="Wingdings" panose="05000000000000000000" pitchFamily="2" charset="2"/>
              </a:rPr>
              <a:t>De verantwoordelijke van Infrabel had op deze werf geen voorziene prestatie en heeft geen of geen goede kennis genomen van de </a:t>
            </a:r>
            <a:r>
              <a:rPr lang="nl-BE" sz="1600" dirty="0">
                <a:solidFill>
                  <a:srgbClr val="333333"/>
                </a:solidFill>
                <a:latin typeface="Vinci Sans" panose="02000000000000000000" pitchFamily="50" charset="0"/>
              </a:rPr>
              <a:t>BNX .</a:t>
            </a:r>
            <a:endParaRPr lang="nl-BE" sz="1600" b="1" u="sng" dirty="0">
              <a:latin typeface="Vinci Sans" panose="02000000000000000000" pitchFamily="50" charset="0"/>
            </a:endParaRPr>
          </a:p>
          <a:p>
            <a:pPr marL="285750" indent="-285750" algn="just">
              <a:buFont typeface="Wingdings" panose="05000000000000000000" pitchFamily="2" charset="2"/>
              <a:buChar char="à"/>
            </a:pPr>
            <a:r>
              <a:rPr lang="nl-BE" sz="1600" dirty="0">
                <a:latin typeface="Vinci Sans" panose="02000000000000000000" pitchFamily="50" charset="0"/>
                <a:sym typeface="Wingdings" panose="05000000000000000000" pitchFamily="2" charset="2"/>
              </a:rPr>
              <a:t>De verantwoordelijke van ETF vult niet zelf de rubriek A van het I-427 in. Het I-427 wordt volledig door Infrabel ingevuld</a:t>
            </a:r>
          </a:p>
          <a:p>
            <a:pPr marL="285750" indent="-285750" algn="just">
              <a:buFont typeface="Wingdings" panose="05000000000000000000" pitchFamily="2" charset="2"/>
              <a:buChar char="à"/>
            </a:pPr>
            <a:r>
              <a:rPr lang="nl-BE" sz="1600" dirty="0">
                <a:solidFill>
                  <a:srgbClr val="333333"/>
                </a:solidFill>
                <a:latin typeface="Vinci Sans" panose="02000000000000000000" pitchFamily="50" charset="0"/>
              </a:rPr>
              <a:t>Het durven STOP zeggen werd niet toegepast.</a:t>
            </a:r>
          </a:p>
          <a:p>
            <a:pPr algn="just" eaLnBrk="1" hangingPunct="1"/>
            <a:r>
              <a:rPr lang="fr-FR" sz="1600" dirty="0">
                <a:solidFill>
                  <a:srgbClr val="333333"/>
                </a:solidFill>
                <a:latin typeface="-apple-system"/>
              </a:rPr>
              <a:t> </a:t>
            </a:r>
            <a:endParaRPr lang="fr-FR" sz="1600" b="1" dirty="0">
              <a:solidFill>
                <a:schemeClr val="tx1"/>
              </a:solidFill>
              <a:latin typeface="Vinci Sans" panose="02000000000000000000" pitchFamily="50" charset="0"/>
              <a:sym typeface="Wingdings" panose="05000000000000000000" pitchFamily="2" charset="2"/>
            </a:endParaRPr>
          </a:p>
        </p:txBody>
      </p:sp>
    </p:spTree>
    <p:extLst>
      <p:ext uri="{BB962C8B-B14F-4D97-AF65-F5344CB8AC3E}">
        <p14:creationId xmlns:p14="http://schemas.microsoft.com/office/powerpoint/2010/main" val="3423102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38AB-2D6B-E5AF-811C-10A4FEEE78CF}"/>
              </a:ext>
            </a:extLst>
          </p:cNvPr>
          <p:cNvSpPr>
            <a:spLocks noGrp="1"/>
          </p:cNvSpPr>
          <p:nvPr>
            <p:ph type="sldNum" sz="quarter" idx="4"/>
          </p:nvPr>
        </p:nvSpPr>
        <p:spPr/>
        <p:txBody>
          <a:bodyPr/>
          <a:lstStyle/>
          <a:p>
            <a:fld id="{070B80B4-B953-6547-A044-6E303DFD4AF3}" type="slidenum">
              <a:rPr lang="nl-BE" smtClean="0"/>
              <a:pPr/>
              <a:t>9</a:t>
            </a:fld>
            <a:endParaRPr lang="nl-BE" dirty="0"/>
          </a:p>
        </p:txBody>
      </p:sp>
      <p:pic>
        <p:nvPicPr>
          <p:cNvPr id="12" name="Image 11" descr="Une image contenant texte, Parallèle, menu, capture d’écran&#10;&#10;Description générée automatiquement">
            <a:extLst>
              <a:ext uri="{FF2B5EF4-FFF2-40B4-BE49-F238E27FC236}">
                <a16:creationId xmlns:a16="http://schemas.microsoft.com/office/drawing/2014/main" id="{2B38E79C-6C5F-E117-35E9-AB35AF63CC77}"/>
              </a:ext>
            </a:extLst>
          </p:cNvPr>
          <p:cNvPicPr>
            <a:picLocks noChangeAspect="1"/>
          </p:cNvPicPr>
          <p:nvPr/>
        </p:nvPicPr>
        <p:blipFill>
          <a:blip r:embed="rId3"/>
          <a:stretch>
            <a:fillRect/>
          </a:stretch>
        </p:blipFill>
        <p:spPr>
          <a:xfrm>
            <a:off x="878505" y="0"/>
            <a:ext cx="10642838" cy="6858000"/>
          </a:xfrm>
          <a:prstGeom prst="rect">
            <a:avLst/>
          </a:prstGeom>
        </p:spPr>
      </p:pic>
    </p:spTree>
    <p:extLst>
      <p:ext uri="{BB962C8B-B14F-4D97-AF65-F5344CB8AC3E}">
        <p14:creationId xmlns:p14="http://schemas.microsoft.com/office/powerpoint/2010/main" val="194399908"/>
      </p:ext>
    </p:extLst>
  </p:cSld>
  <p:clrMapOvr>
    <a:masterClrMapping/>
  </p:clrMapOvr>
</p:sld>
</file>

<file path=ppt/theme/theme1.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2.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EC8C008D-FA4B-4503-A412-632D037F2C48}">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39&quot;"/>
    <we:property name="TFXDZK:670533c60167456fee336a39:SlideId" value="5071"/>
  </we:properties>
  <we:bindings/>
  <we:snapshot xmlns:r="http://schemas.openxmlformats.org/officeDocument/2006/relationships"/>
</we:webextension>
</file>

<file path=ppt/webextensions/webextension10.xml><?xml version="1.0" encoding="utf-8"?>
<we:webextension xmlns:we="http://schemas.microsoft.com/office/webextensions/webextension/2010/11" id="{7243FE36-9CE3-42A4-8689-2F2CDE8A8634}">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5f&quot;"/>
    <we:property name="TFXDZK:670533c60167456fee336a5f:SlideId" value="5080"/>
  </we:properties>
  <we:bindings/>
  <we:snapshot xmlns:r="http://schemas.openxmlformats.org/officeDocument/2006/relationships"/>
</we:webextension>
</file>

<file path=ppt/webextensions/webextension11.xml><?xml version="1.0" encoding="utf-8"?>
<we:webextension xmlns:we="http://schemas.microsoft.com/office/webextensions/webextension/2010/11" id="{4E4B776B-CF15-4C26-A67A-F3D249FE4FE2}">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6d&quot;"/>
    <we:property name="TFXDZK:670533c60167456fee336a6d:SlideId" value="5081"/>
  </we:properties>
  <we:bindings/>
  <we:snapshot xmlns:r="http://schemas.openxmlformats.org/officeDocument/2006/relationships"/>
</we:webextension>
</file>

<file path=ppt/webextensions/webextension2.xml><?xml version="1.0" encoding="utf-8"?>
<we:webextension xmlns:we="http://schemas.microsoft.com/office/webextensions/webextension/2010/11" id="{31D0AE43-BA07-457C-BDF3-606191DD4E2B}">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55&quot;"/>
    <we:property name="TFXDZK:670533c60167456fee336a55:SlideId" value="5072"/>
  </we:properties>
  <we:bindings/>
  <we:snapshot xmlns:r="http://schemas.openxmlformats.org/officeDocument/2006/relationships"/>
</we:webextension>
</file>

<file path=ppt/webextensions/webextension3.xml><?xml version="1.0" encoding="utf-8"?>
<we:webextension xmlns:we="http://schemas.microsoft.com/office/webextensions/webextension/2010/11" id="{6639BE90-6E53-4015-8FFE-7C4F9EBDC776}">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56&quot;"/>
    <we:property name="TFXDZK:670533c60167456fee336a56:SlideId" value="5073"/>
  </we:properties>
  <we:bindings/>
  <we:snapshot xmlns:r="http://schemas.openxmlformats.org/officeDocument/2006/relationships"/>
</we:webextension>
</file>

<file path=ppt/webextensions/webextension4.xml><?xml version="1.0" encoding="utf-8"?>
<we:webextension xmlns:we="http://schemas.microsoft.com/office/webextensions/webextension/2010/11" id="{F0735F2D-BCC2-4868-9D42-8284A0B823D3}">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59&quot;"/>
    <we:property name="TFXDZK:670533c60167456fee336a59:SlideId" value="5074"/>
  </we:properties>
  <we:bindings/>
  <we:snapshot xmlns:r="http://schemas.openxmlformats.org/officeDocument/2006/relationships"/>
</we:webextension>
</file>

<file path=ppt/webextensions/webextension5.xml><?xml version="1.0" encoding="utf-8"?>
<we:webextension xmlns:we="http://schemas.microsoft.com/office/webextensions/webextension/2010/11" id="{F8ED25D7-EC4D-4F25-9BF2-20CC3F2391D7}">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64&quot;"/>
    <we:property name="TFXDZK:670533c60167456fee336a64:SlideId" value="5075"/>
  </we:properties>
  <we:bindings/>
  <we:snapshot xmlns:r="http://schemas.openxmlformats.org/officeDocument/2006/relationships"/>
</we:webextension>
</file>

<file path=ppt/webextensions/webextension6.xml><?xml version="1.0" encoding="utf-8"?>
<we:webextension xmlns:we="http://schemas.microsoft.com/office/webextensions/webextension/2010/11" id="{03BA00C1-4050-404B-92CC-9B2A249ED8AE}">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69&quot;"/>
    <we:property name="TFXDZK:670533c60167456fee336a69:SlideId" value="5076"/>
  </we:properties>
  <we:bindings/>
  <we:snapshot xmlns:r="http://schemas.openxmlformats.org/officeDocument/2006/relationships"/>
</we:webextension>
</file>

<file path=ppt/webextensions/webextension7.xml><?xml version="1.0" encoding="utf-8"?>
<we:webextension xmlns:we="http://schemas.microsoft.com/office/webextensions/webextension/2010/11" id="{40AC0263-DBED-48F7-8303-37128C4F137C}">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65&quot;"/>
    <we:property name="TFXDZK:670533c60167456fee336a65:SlideId" value="5077"/>
  </we:properties>
  <we:bindings/>
  <we:snapshot xmlns:r="http://schemas.openxmlformats.org/officeDocument/2006/relationships"/>
</we:webextension>
</file>

<file path=ppt/webextensions/webextension8.xml><?xml version="1.0" encoding="utf-8"?>
<we:webextension xmlns:we="http://schemas.microsoft.com/office/webextensions/webextension/2010/11" id="{9BF30EA4-6987-4102-AE4B-128AE5CCA88E}">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68&quot;"/>
    <we:property name="TFXDZK:670533c60167456fee336a68:SlideId" value="5078"/>
  </we:properties>
  <we:bindings/>
  <we:snapshot xmlns:r="http://schemas.openxmlformats.org/officeDocument/2006/relationships"/>
</we:webextension>
</file>

<file path=ppt/webextensions/webextension9.xml><?xml version="1.0" encoding="utf-8"?>
<we:webextension xmlns:we="http://schemas.microsoft.com/office/webextensions/webextension/2010/11" id="{38954562-2BE6-4172-93BE-78A8903DF211}">
  <we:reference id="wa104381682" version="1.0.0.10" store="fr-FR" storeType="OMEX"/>
  <we:alternateReferences>
    <we:reference id="WA104381682" version="1.0.0.10" store="" storeType="OMEX"/>
  </we:alternateReferences>
  <we:properties>
    <we:property name="addinSlideId" value="&quot;succeeded&quot;"/>
    <we:property name="selectedSlug" value="&quot;TFXDZK&quot;"/>
    <we:property name="selectedQuestionId" value="&quot;670533c60167456fee336a5c&quot;"/>
    <we:property name="TFXDZK:670533c60167456fee336a5c:SlideId" value="5079"/>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37F04D2C2C48B8E1B070FEFB7927" ma:contentTypeVersion="5" ma:contentTypeDescription="Create a new document." ma:contentTypeScope="" ma:versionID="f2dd64627f0b950ea7d4e17768b9286e">
  <xsd:schema xmlns:xsd="http://www.w3.org/2001/XMLSchema" xmlns:xs="http://www.w3.org/2001/XMLSchema" xmlns:p="http://schemas.microsoft.com/office/2006/metadata/properties" xmlns:ns2="e5f8edd4-cff3-41cf-ac2f-21c060ddc32f" xmlns:ns3="cb961ee3-efdb-46f5-b07e-15be81a37e3d" targetNamespace="http://schemas.microsoft.com/office/2006/metadata/properties" ma:root="true" ma:fieldsID="f2010a43e537eff2653f2d0a1a86655b" ns2:_="" ns3:_="">
    <xsd:import namespace="e5f8edd4-cff3-41cf-ac2f-21c060ddc32f"/>
    <xsd:import namespace="cb961ee3-efdb-46f5-b07e-15be81a37e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8edd4-cff3-41cf-ac2f-21c060ddc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961ee3-efdb-46f5-b07e-15be81a37e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65408A-3E84-4ABD-AC62-4AFA23BF7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8edd4-cff3-41cf-ac2f-21c060ddc32f"/>
    <ds:schemaRef ds:uri="cb961ee3-efdb-46f5-b07e-15be81a37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E943AE-C0A1-4883-9524-EB39715A951E}">
  <ds:schemaRefs>
    <ds:schemaRef ds:uri="http://schemas.microsoft.com/sharepoint/v3/contenttype/forms"/>
  </ds:schemaRefs>
</ds:datastoreItem>
</file>

<file path=customXml/itemProps3.xml><?xml version="1.0" encoding="utf-8"?>
<ds:datastoreItem xmlns:ds="http://schemas.openxmlformats.org/officeDocument/2006/customXml" ds:itemID="{B0F26772-FE9C-4435-A432-AD690FBF8DBE}">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e5f8edd4-cff3-41cf-ac2f-21c060ddc32f"/>
    <ds:schemaRef ds:uri="http://schemas.openxmlformats.org/package/2006/metadata/core-properties"/>
    <ds:schemaRef ds:uri="cb961ee3-efdb-46f5-b07e-15be81a37e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Infrabel_template_v201910</Template>
  <TotalTime>0</TotalTime>
  <Words>5597</Words>
  <Application>Microsoft Office PowerPoint</Application>
  <PresentationFormat>Breedbeeld</PresentationFormat>
  <Paragraphs>454</Paragraphs>
  <Slides>42</Slides>
  <Notes>20</Notes>
  <HiddenSlides>5</HiddenSlides>
  <MMClips>0</MMClips>
  <ScaleCrop>false</ScaleCrop>
  <HeadingPairs>
    <vt:vector size="6" baseType="variant">
      <vt:variant>
        <vt:lpstr>Gebruikte lettertypen</vt:lpstr>
      </vt:variant>
      <vt:variant>
        <vt:i4>13</vt:i4>
      </vt:variant>
      <vt:variant>
        <vt:lpstr>Thema</vt:lpstr>
      </vt:variant>
      <vt:variant>
        <vt:i4>7</vt:i4>
      </vt:variant>
      <vt:variant>
        <vt:lpstr>Diatitels</vt:lpstr>
      </vt:variant>
      <vt:variant>
        <vt:i4>42</vt:i4>
      </vt:variant>
    </vt:vector>
  </HeadingPairs>
  <TitlesOfParts>
    <vt:vector size="62" baseType="lpstr">
      <vt:lpstr>-apple-system</vt:lpstr>
      <vt:lpstr>Arial</vt:lpstr>
      <vt:lpstr>Calibri</vt:lpstr>
      <vt:lpstr>Calibri </vt:lpstr>
      <vt:lpstr>Calibri Light</vt:lpstr>
      <vt:lpstr>Courier New</vt:lpstr>
      <vt:lpstr>Lucida Grande</vt:lpstr>
      <vt:lpstr>Roboto</vt:lpstr>
      <vt:lpstr>Tahoma</vt:lpstr>
      <vt:lpstr>Times New Roman</vt:lpstr>
      <vt:lpstr>Vinci Sans</vt:lpstr>
      <vt:lpstr>Vinci Sans Light</vt:lpstr>
      <vt:lpstr>Wingdings</vt:lpstr>
      <vt:lpstr>Title Slides</vt:lpstr>
      <vt:lpstr>Content Slides</vt:lpstr>
      <vt:lpstr>Conception personnalisée</vt:lpstr>
      <vt:lpstr>Chart slides</vt:lpstr>
      <vt:lpstr>Image Title Slide</vt:lpstr>
      <vt:lpstr>Closing Slide Light Blue</vt:lpstr>
      <vt:lpstr>Closing Slide Dark Blue</vt:lpstr>
      <vt:lpstr>WORKSHOP  I-427</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Infrabel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Campet Simon</dc:creator>
  <cp:lastModifiedBy>De Bock Yves</cp:lastModifiedBy>
  <cp:revision>13</cp:revision>
  <dcterms:created xsi:type="dcterms:W3CDTF">2022-07-12T09:20:54Z</dcterms:created>
  <dcterms:modified xsi:type="dcterms:W3CDTF">2024-10-10T08:14:03Z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027b6a-4485-4806-97d1-72523ad2cf76_Enabled">
    <vt:lpwstr>True</vt:lpwstr>
  </property>
  <property fmtid="{D5CDD505-2E9C-101B-9397-08002B2CF9AE}" pid="3" name="MSIP_Label_4c027b6a-4485-4806-97d1-72523ad2cf76_SiteId">
    <vt:lpwstr>b82bc314-ab8e-4d6f-b189-46f02e1f27f2</vt:lpwstr>
  </property>
  <property fmtid="{D5CDD505-2E9C-101B-9397-08002B2CF9AE}" pid="4" name="MSIP_Label_4c027b6a-4485-4806-97d1-72523ad2cf76_Owner">
    <vt:lpwstr>philippe.verbist@infrabel.be</vt:lpwstr>
  </property>
  <property fmtid="{D5CDD505-2E9C-101B-9397-08002B2CF9AE}" pid="5" name="MSIP_Label_4c027b6a-4485-4806-97d1-72523ad2cf76_SetDate">
    <vt:lpwstr>2019-10-01T13:23:02.2266514Z</vt:lpwstr>
  </property>
  <property fmtid="{D5CDD505-2E9C-101B-9397-08002B2CF9AE}" pid="6" name="MSIP_Label_4c027b6a-4485-4806-97d1-72523ad2cf76_Name">
    <vt:lpwstr>Internal Use</vt:lpwstr>
  </property>
  <property fmtid="{D5CDD505-2E9C-101B-9397-08002B2CF9AE}" pid="7" name="MSIP_Label_4c027b6a-4485-4806-97d1-72523ad2cf76_Application">
    <vt:lpwstr>Microsoft Azure Information Protection</vt:lpwstr>
  </property>
  <property fmtid="{D5CDD505-2E9C-101B-9397-08002B2CF9AE}" pid="8" name="MSIP_Label_4c027b6a-4485-4806-97d1-72523ad2cf76_ActionId">
    <vt:lpwstr>6ab563d7-d5b6-4033-b52a-f19b5c82439d</vt:lpwstr>
  </property>
  <property fmtid="{D5CDD505-2E9C-101B-9397-08002B2CF9AE}" pid="9" name="MSIP_Label_4c027b6a-4485-4806-97d1-72523ad2cf76_Extended_MSFT_Method">
    <vt:lpwstr>Automatic</vt:lpwstr>
  </property>
  <property fmtid="{D5CDD505-2E9C-101B-9397-08002B2CF9AE}" pid="10" name="Sensitivity">
    <vt:lpwstr>Internal Use</vt:lpwstr>
  </property>
  <property fmtid="{D5CDD505-2E9C-101B-9397-08002B2CF9AE}" pid="11" name="ContentTypeId">
    <vt:lpwstr>0x0101009DC037F04D2C2C48B8E1B070FEFB7927</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